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60"/>
  </p:notesMasterIdLst>
  <p:sldIdLst>
    <p:sldId id="256" r:id="rId2"/>
    <p:sldId id="308" r:id="rId3"/>
    <p:sldId id="305" r:id="rId4"/>
    <p:sldId id="313" r:id="rId5"/>
    <p:sldId id="314" r:id="rId6"/>
    <p:sldId id="315" r:id="rId7"/>
    <p:sldId id="258" r:id="rId8"/>
    <p:sldId id="309" r:id="rId9"/>
    <p:sldId id="262" r:id="rId10"/>
    <p:sldId id="310" r:id="rId11"/>
    <p:sldId id="311" r:id="rId12"/>
    <p:sldId id="312" r:id="rId13"/>
    <p:sldId id="257" r:id="rId14"/>
    <p:sldId id="259" r:id="rId15"/>
    <p:sldId id="260" r:id="rId16"/>
    <p:sldId id="307" r:id="rId17"/>
    <p:sldId id="263" r:id="rId18"/>
    <p:sldId id="261" r:id="rId19"/>
    <p:sldId id="264" r:id="rId20"/>
    <p:sldId id="265" r:id="rId21"/>
    <p:sldId id="300" r:id="rId22"/>
    <p:sldId id="267" r:id="rId23"/>
    <p:sldId id="269" r:id="rId24"/>
    <p:sldId id="270" r:id="rId25"/>
    <p:sldId id="271" r:id="rId26"/>
    <p:sldId id="272" r:id="rId27"/>
    <p:sldId id="266" r:id="rId28"/>
    <p:sldId id="274" r:id="rId29"/>
    <p:sldId id="276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316" r:id="rId51"/>
    <p:sldId id="317" r:id="rId52"/>
    <p:sldId id="318" r:id="rId53"/>
    <p:sldId id="302" r:id="rId54"/>
    <p:sldId id="303" r:id="rId55"/>
    <p:sldId id="273" r:id="rId56"/>
    <p:sldId id="299" r:id="rId57"/>
    <p:sldId id="268" r:id="rId58"/>
    <p:sldId id="298" r:id="rId5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DDDE7-4EAA-4F6B-AD62-B2DC7BEE349A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6263-15D8-40E1-B12F-E6F214A0F81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51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49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41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74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896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51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99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30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720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929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15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134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364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078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21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060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2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700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67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87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21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1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38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907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97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540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18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60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598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969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040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715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02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154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278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910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22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614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181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D3BE-77E7-43BC-B848-B65CD665BFD1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915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49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41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8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67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86263-15D8-40E1-B12F-E6F214A0F81B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8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5EC41A8-54B0-4067-871A-33EEF2267201}" type="datetimeFigureOut">
              <a:rPr lang="zh-TW" altLang="en-US" smtClean="0"/>
              <a:pPr/>
              <a:t>2018/9/7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03D0C42-8D4C-4F65-B163-263A9AAAEC1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phys.nthu.edu.tw/~gpla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slide" Target="slide13.xml"/><Relationship Id="rId5" Type="http://schemas.openxmlformats.org/officeDocument/2006/relationships/image" Target="../media/image7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18.xml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2" Type="http://schemas.openxmlformats.org/officeDocument/2006/relationships/slide" Target="slide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slide5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slide" Target="slide48.xml"/><Relationship Id="rId12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slide13.xml"/><Relationship Id="rId4" Type="http://schemas.openxmlformats.org/officeDocument/2006/relationships/slide" Target="slide7.xml"/><Relationship Id="rId5" Type="http://schemas.openxmlformats.org/officeDocument/2006/relationships/slide" Target="slide31.xml"/><Relationship Id="rId6" Type="http://schemas.openxmlformats.org/officeDocument/2006/relationships/slide" Target="slide32.xml"/><Relationship Id="rId7" Type="http://schemas.openxmlformats.org/officeDocument/2006/relationships/slide" Target="slide34.xml"/><Relationship Id="rId8" Type="http://schemas.openxmlformats.org/officeDocument/2006/relationships/slide" Target="slide35.xml"/><Relationship Id="rId9" Type="http://schemas.openxmlformats.org/officeDocument/2006/relationships/slide" Target="slide37.xml"/><Relationship Id="rId10" Type="http://schemas.openxmlformats.org/officeDocument/2006/relationships/slide" Target="slide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4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3.xml"/><Relationship Id="rId5" Type="http://schemas.openxmlformats.org/officeDocument/2006/relationships/slide" Target="slide44.xml"/><Relationship Id="rId6" Type="http://schemas.openxmlformats.org/officeDocument/2006/relationships/slide" Target="slide45.xml"/><Relationship Id="rId7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slide" Target="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slide" Target="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4" Type="http://schemas.openxmlformats.org/officeDocument/2006/relationships/slide" Target="slide21.xml"/><Relationship Id="rId5" Type="http://schemas.openxmlformats.org/officeDocument/2006/relationships/slide" Target="slide19.xml"/><Relationship Id="rId6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851648" cy="1828800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rgbClr val="FFFF00"/>
                </a:solidFill>
                <a:latin typeface="Times New Roman" pitchFamily="18" charset="0"/>
                <a:ea typeface="華康正顏楷體W5" pitchFamily="65" charset="-120"/>
                <a:cs typeface="Times New Roman" pitchFamily="18" charset="0"/>
              </a:rPr>
              <a:t>普通物理實驗課程</a:t>
            </a:r>
            <a:r>
              <a:rPr lang="en-US" altLang="zh-TW" dirty="0" smtClean="0">
                <a:solidFill>
                  <a:srgbClr val="FFFF00"/>
                </a:solidFill>
                <a:latin typeface="Times New Roman" pitchFamily="18" charset="0"/>
                <a:ea typeface="華康正顏楷體W5" pitchFamily="65" charset="-120"/>
                <a:cs typeface="Times New Roman" pitchFamily="18" charset="0"/>
              </a:rPr>
              <a:t/>
            </a:r>
            <a:br>
              <a:rPr lang="en-US" altLang="zh-TW" dirty="0" smtClean="0">
                <a:solidFill>
                  <a:srgbClr val="FFFF00"/>
                </a:solidFill>
                <a:latin typeface="Times New Roman" pitchFamily="18" charset="0"/>
                <a:ea typeface="華康正顏楷體W5" pitchFamily="65" charset="-120"/>
                <a:cs typeface="Times New Roman" pitchFamily="18" charset="0"/>
              </a:rPr>
            </a:br>
            <a:r>
              <a:rPr lang="zh-TW" altLang="en-US" dirty="0" smtClean="0">
                <a:solidFill>
                  <a:srgbClr val="FFFF00"/>
                </a:solidFill>
                <a:latin typeface="Times New Roman" pitchFamily="18" charset="0"/>
                <a:ea typeface="華康正顏楷體W5" pitchFamily="65" charset="-120"/>
                <a:cs typeface="Times New Roman" pitchFamily="18" charset="0"/>
              </a:rPr>
              <a:t>說明與簡介</a:t>
            </a:r>
            <a:endParaRPr lang="zh-TW" altLang="en-US" dirty="0">
              <a:solidFill>
                <a:srgbClr val="FFFF00"/>
              </a:solidFill>
              <a:latin typeface="Times New Roman" pitchFamily="18" charset="0"/>
              <a:ea typeface="華康正顏楷體W5" pitchFamily="65" charset="-120"/>
              <a:cs typeface="Times New Roman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27584" y="4869160"/>
            <a:ext cx="7916148" cy="108012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課號編號：</a:t>
            </a:r>
            <a:r>
              <a:rPr lang="en-US" altLang="zh-TW" sz="2800" b="1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10610PHYS1010</a:t>
            </a:r>
            <a:r>
              <a:rPr lang="en-US" altLang="zh-TW" sz="2800" b="1" u="sng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01</a:t>
            </a:r>
            <a:r>
              <a:rPr lang="zh-TW" altLang="en-US" sz="2800" b="1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、</a:t>
            </a:r>
            <a:r>
              <a:rPr lang="en-US" altLang="zh-TW" sz="2800" b="1" u="sng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02</a:t>
            </a:r>
            <a:r>
              <a:rPr lang="en-US" altLang="zh-TW" sz="2800" b="1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 </a:t>
            </a:r>
            <a:r>
              <a:rPr lang="zh-TW" altLang="en-US" sz="2800" b="1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  </a:t>
            </a:r>
            <a:r>
              <a:rPr lang="en-US" altLang="zh-TW" sz="2800" b="1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for </a:t>
            </a:r>
            <a:r>
              <a:rPr lang="zh-TW" altLang="en-US" sz="2800" b="1" dirty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電機</a:t>
            </a:r>
            <a:r>
              <a:rPr lang="zh-TW" altLang="en-US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系</a:t>
            </a:r>
            <a:endParaRPr lang="en-US" altLang="zh-TW" sz="2800" dirty="0" smtClean="0">
              <a:latin typeface="Times New Roman" pitchFamily="18" charset="0"/>
              <a:ea typeface="華康龍門石碑" pitchFamily="65" charset="-120"/>
              <a:cs typeface="Times New Roman" pitchFamily="18" charset="0"/>
            </a:endParaRPr>
          </a:p>
          <a:p>
            <a:pPr algn="ctr"/>
            <a:r>
              <a:rPr lang="en-US" altLang="zh-TW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2018.09.10</a:t>
            </a:r>
            <a:r>
              <a:rPr lang="zh-TW" altLang="en-US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週一</a:t>
            </a:r>
            <a:r>
              <a:rPr lang="en-US" altLang="zh-TW" sz="2800" dirty="0" smtClean="0">
                <a:latin typeface="Times New Roman" pitchFamily="18" charset="0"/>
                <a:ea typeface="華康龍門石碑" pitchFamily="65" charset="-120"/>
                <a:cs typeface="Times New Roman" pitchFamily="18" charset="0"/>
              </a:rPr>
              <a:t>)</a:t>
            </a:r>
            <a:endParaRPr lang="zh-TW" altLang="en-US" sz="2800" dirty="0">
              <a:latin typeface="Times New Roman" pitchFamily="18" charset="0"/>
              <a:ea typeface="華康龍門石碑" pitchFamily="65" charset="-12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19672" y="2852936"/>
            <a:ext cx="5842112" cy="1363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普物實驗網頁：</a:t>
            </a:r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3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3"/>
              </a:rPr>
              <a:t>www.phys.nthu.edu.tw/~gplab</a:t>
            </a:r>
            <a:endParaRPr lang="en-US" altLang="zh-TW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107340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2018/9/7 </a:t>
            </a:r>
            <a:r>
              <a:rPr lang="zh-TW" altLang="en-US" dirty="0" smtClean="0"/>
              <a:t>修改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63" y="3749831"/>
            <a:ext cx="4195330" cy="291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群組 15"/>
          <p:cNvGrpSpPr/>
          <p:nvPr/>
        </p:nvGrpSpPr>
        <p:grpSpPr>
          <a:xfrm>
            <a:off x="3563888" y="332656"/>
            <a:ext cx="5256584" cy="5472608"/>
            <a:chOff x="4067944" y="332656"/>
            <a:chExt cx="4752528" cy="4899422"/>
          </a:xfrm>
        </p:grpSpPr>
        <p:grpSp>
          <p:nvGrpSpPr>
            <p:cNvPr id="30" name="群組 29"/>
            <p:cNvGrpSpPr/>
            <p:nvPr/>
          </p:nvGrpSpPr>
          <p:grpSpPr>
            <a:xfrm rot="16200000">
              <a:off x="4355976" y="44624"/>
              <a:ext cx="4176464" cy="4752528"/>
              <a:chOff x="4139952" y="1451331"/>
              <a:chExt cx="4176464" cy="475252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139952" y="1451331"/>
                <a:ext cx="4176464" cy="2520280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940152" y="3971611"/>
                <a:ext cx="2376264" cy="223224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572000" y="1451331"/>
                <a:ext cx="864096" cy="82554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TW" sz="1600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</a:rPr>
                  <a:t>R123</a:t>
                </a:r>
              </a:p>
              <a:p>
                <a:pPr algn="ctr"/>
                <a:r>
                  <a:rPr lang="zh-TW" altLang="en-US" sz="16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</a:rPr>
                  <a:t>辦公室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308304" y="2963499"/>
                <a:ext cx="1008112" cy="32403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zh-TW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演示教室 </a:t>
                </a:r>
                <a:endParaRPr lang="zh-TW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572000" y="2963499"/>
                <a:ext cx="792088" cy="10081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940152" y="3611571"/>
                <a:ext cx="1368152" cy="25922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TW" b="1" dirty="0" smtClean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R130</a:t>
                </a:r>
                <a:endParaRPr lang="en-US" altLang="zh-TW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endParaRPr>
              </a:p>
              <a:p>
                <a:pPr algn="ctr"/>
                <a:r>
                  <a:rPr lang="zh-TW" altLang="en-US" b="1" dirty="0" smtClean="0">
                    <a:ln w="1905"/>
                    <a:gradFill>
                      <a:gsLst>
                        <a:gs pos="0">
                          <a:schemeClr val="accent6">
                            <a:shade val="20000"/>
                            <a:satMod val="200000"/>
                          </a:schemeClr>
                        </a:gs>
                        <a:gs pos="78000">
                          <a:schemeClr val="accent6">
                            <a:tint val="90000"/>
                            <a:shade val="89000"/>
                            <a:satMod val="220000"/>
                          </a:schemeClr>
                        </a:gs>
                        <a:gs pos="100000">
                          <a:schemeClr val="accent6">
                            <a:tint val="12000"/>
                            <a:satMod val="255000"/>
                          </a:schemeClr>
                        </a:gs>
                      </a:gsLst>
                      <a:lin ang="5400000"/>
                    </a:gra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講解教室</a:t>
                </a:r>
                <a:endParaRPr lang="zh-TW" altLang="en-US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endParaRPr>
              </a:p>
            </p:txBody>
          </p:sp>
          <p:sp>
            <p:nvSpPr>
              <p:cNvPr id="9" name="手繪多邊形 8"/>
              <p:cNvSpPr/>
              <p:nvPr/>
            </p:nvSpPr>
            <p:spPr>
              <a:xfrm>
                <a:off x="5436096" y="1451331"/>
                <a:ext cx="2880320" cy="1113573"/>
              </a:xfrm>
              <a:custGeom>
                <a:avLst/>
                <a:gdLst>
                  <a:gd name="connsiteX0" fmla="*/ 0 w 2880320"/>
                  <a:gd name="connsiteY0" fmla="*/ 0 h 825541"/>
                  <a:gd name="connsiteX1" fmla="*/ 2880320 w 2880320"/>
                  <a:gd name="connsiteY1" fmla="*/ 0 h 825541"/>
                  <a:gd name="connsiteX2" fmla="*/ 2880320 w 2880320"/>
                  <a:gd name="connsiteY2" fmla="*/ 825541 h 825541"/>
                  <a:gd name="connsiteX3" fmla="*/ 0 w 2880320"/>
                  <a:gd name="connsiteY3" fmla="*/ 825541 h 825541"/>
                  <a:gd name="connsiteX4" fmla="*/ 0 w 2880320"/>
                  <a:gd name="connsiteY4" fmla="*/ 0 h 825541"/>
                  <a:gd name="connsiteX0" fmla="*/ 0 w 2880320"/>
                  <a:gd name="connsiteY0" fmla="*/ 0 h 1113573"/>
                  <a:gd name="connsiteX1" fmla="*/ 2880320 w 2880320"/>
                  <a:gd name="connsiteY1" fmla="*/ 0 h 1113573"/>
                  <a:gd name="connsiteX2" fmla="*/ 2880320 w 2880320"/>
                  <a:gd name="connsiteY2" fmla="*/ 825541 h 1113573"/>
                  <a:gd name="connsiteX3" fmla="*/ 576064 w 2880320"/>
                  <a:gd name="connsiteY3" fmla="*/ 1113573 h 1113573"/>
                  <a:gd name="connsiteX4" fmla="*/ 0 w 2880320"/>
                  <a:gd name="connsiteY4" fmla="*/ 825541 h 1113573"/>
                  <a:gd name="connsiteX5" fmla="*/ 0 w 2880320"/>
                  <a:gd name="connsiteY5" fmla="*/ 0 h 1113573"/>
                  <a:gd name="connsiteX0" fmla="*/ 0 w 2880320"/>
                  <a:gd name="connsiteY0" fmla="*/ 0 h 1113573"/>
                  <a:gd name="connsiteX1" fmla="*/ 2880320 w 2880320"/>
                  <a:gd name="connsiteY1" fmla="*/ 0 h 1113573"/>
                  <a:gd name="connsiteX2" fmla="*/ 2880320 w 2880320"/>
                  <a:gd name="connsiteY2" fmla="*/ 825541 h 1113573"/>
                  <a:gd name="connsiteX3" fmla="*/ 576064 w 2880320"/>
                  <a:gd name="connsiteY3" fmla="*/ 1113573 h 1113573"/>
                  <a:gd name="connsiteX4" fmla="*/ 576064 w 2880320"/>
                  <a:gd name="connsiteY4" fmla="*/ 825541 h 1113573"/>
                  <a:gd name="connsiteX5" fmla="*/ 0 w 2880320"/>
                  <a:gd name="connsiteY5" fmla="*/ 825541 h 1113573"/>
                  <a:gd name="connsiteX6" fmla="*/ 0 w 2880320"/>
                  <a:gd name="connsiteY6" fmla="*/ 0 h 1113573"/>
                  <a:gd name="connsiteX0" fmla="*/ 0 w 2880320"/>
                  <a:gd name="connsiteY0" fmla="*/ 0 h 1113573"/>
                  <a:gd name="connsiteX1" fmla="*/ 2880320 w 2880320"/>
                  <a:gd name="connsiteY1" fmla="*/ 0 h 1113573"/>
                  <a:gd name="connsiteX2" fmla="*/ 2880320 w 2880320"/>
                  <a:gd name="connsiteY2" fmla="*/ 1113573 h 1113573"/>
                  <a:gd name="connsiteX3" fmla="*/ 576064 w 2880320"/>
                  <a:gd name="connsiteY3" fmla="*/ 1113573 h 1113573"/>
                  <a:gd name="connsiteX4" fmla="*/ 576064 w 2880320"/>
                  <a:gd name="connsiteY4" fmla="*/ 825541 h 1113573"/>
                  <a:gd name="connsiteX5" fmla="*/ 0 w 2880320"/>
                  <a:gd name="connsiteY5" fmla="*/ 825541 h 1113573"/>
                  <a:gd name="connsiteX6" fmla="*/ 0 w 2880320"/>
                  <a:gd name="connsiteY6" fmla="*/ 0 h 1113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0320" h="1113573">
                    <a:moveTo>
                      <a:pt x="0" y="0"/>
                    </a:moveTo>
                    <a:lnTo>
                      <a:pt x="2880320" y="0"/>
                    </a:lnTo>
                    <a:lnTo>
                      <a:pt x="2880320" y="1113573"/>
                    </a:lnTo>
                    <a:lnTo>
                      <a:pt x="576064" y="1113573"/>
                    </a:lnTo>
                    <a:lnTo>
                      <a:pt x="576064" y="825541"/>
                    </a:lnTo>
                    <a:lnTo>
                      <a:pt x="0" y="8255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TW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R125</a:t>
                </a:r>
              </a:p>
              <a:p>
                <a:pPr algn="ctr"/>
                <a:r>
                  <a:rPr lang="zh-TW" altLang="en-US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</a:rPr>
                  <a:t>演示實驗室</a:t>
                </a:r>
                <a:endParaRPr lang="zh-TW" altLang="en-US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364088" y="2963499"/>
                <a:ext cx="1368152" cy="10081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TW" b="1" dirty="0" smtClean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</a:rPr>
                  <a:t>R132</a:t>
                </a:r>
              </a:p>
              <a:p>
                <a:pPr algn="ctr"/>
                <a:r>
                  <a:rPr lang="zh-TW" altLang="en-US" b="1" dirty="0" smtClean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</a:rPr>
                  <a:t>辦公室</a:t>
                </a:r>
                <a:endParaRPr lang="zh-TW" altLang="en-US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endParaRPr>
              </a:p>
            </p:txBody>
          </p:sp>
        </p:grpSp>
        <p:cxnSp>
          <p:nvCxnSpPr>
            <p:cNvPr id="31" name="直線接點 30"/>
            <p:cNvCxnSpPr/>
            <p:nvPr/>
          </p:nvCxnSpPr>
          <p:spPr>
            <a:xfrm rot="16200000">
              <a:off x="6012184" y="1628776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rot="10800000">
              <a:off x="5652120" y="1340769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rot="10800000">
              <a:off x="4884447" y="2636911"/>
              <a:ext cx="288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rot="16200000">
              <a:off x="4960639" y="1556768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rot="5400000">
              <a:off x="4744607" y="3893831"/>
              <a:ext cx="288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6727692" y="4369651"/>
              <a:ext cx="722959" cy="1001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橢圓 21"/>
            <p:cNvSpPr/>
            <p:nvPr/>
          </p:nvSpPr>
          <p:spPr>
            <a:xfrm>
              <a:off x="6588224" y="1988848"/>
              <a:ext cx="72008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23529" y="332656"/>
            <a:ext cx="2880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實驗室配置</a:t>
            </a:r>
            <a:endParaRPr kumimoji="1" lang="en-US" altLang="zh-TW" sz="3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綜三館</a:t>
            </a:r>
            <a:r>
              <a:rPr kumimoji="1" lang="zh-TW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1F</a:t>
            </a:r>
            <a:endParaRPr kumimoji="1" lang="en-US" altLang="zh-TW" sz="3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動作按鈕: 返回 23">
            <a:hlinkClick r:id="rId4" action="ppaction://hlinksldjump" highlightClick="1"/>
          </p:cNvPr>
          <p:cNvSpPr/>
          <p:nvPr/>
        </p:nvSpPr>
        <p:spPr>
          <a:xfrm>
            <a:off x="8604448" y="5805264"/>
            <a:ext cx="288032" cy="36004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2483768" y="3861048"/>
            <a:ext cx="2473911" cy="2016224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圓角矩形圖說文字 38"/>
          <p:cNvSpPr/>
          <p:nvPr/>
        </p:nvSpPr>
        <p:spPr>
          <a:xfrm rot="16200000">
            <a:off x="1839580" y="1902990"/>
            <a:ext cx="864096" cy="1584176"/>
          </a:xfrm>
          <a:prstGeom prst="wedgeRoundRectCallout">
            <a:avLst>
              <a:gd name="adj1" fmla="val -116366"/>
              <a:gd name="adj2" fmla="val 8619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李芳瑜，</a:t>
            </a:r>
            <a:endParaRPr lang="en-US" altLang="zh-TW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TW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林錦言</a:t>
            </a:r>
            <a:endParaRPr lang="zh-TW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75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260648"/>
            <a:ext cx="2664296" cy="136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實驗室配置</a:t>
            </a:r>
            <a:endParaRPr kumimoji="1" lang="en-US" altLang="zh-TW" sz="3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</a:t>
            </a:r>
            <a:r>
              <a:rPr kumimoji="1" lang="zh-TW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綜三館</a:t>
            </a:r>
            <a:r>
              <a:rPr kumimoji="1" lang="zh-TW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36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2F</a:t>
            </a:r>
            <a:endParaRPr kumimoji="1" lang="en-US" altLang="zh-TW" sz="3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動作按鈕: 返回 23">
            <a:hlinkClick r:id="rId2" action="ppaction://hlinksldjump" highlightClick="1"/>
          </p:cNvPr>
          <p:cNvSpPr/>
          <p:nvPr/>
        </p:nvSpPr>
        <p:spPr>
          <a:xfrm>
            <a:off x="8604448" y="5805264"/>
            <a:ext cx="288032" cy="36004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3" descr="C:\Users\hsin\Desktop\普物實驗\P9141079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536975" y="3101879"/>
            <a:ext cx="4295800" cy="322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群組 2"/>
          <p:cNvGrpSpPr/>
          <p:nvPr/>
        </p:nvGrpSpPr>
        <p:grpSpPr>
          <a:xfrm>
            <a:off x="3347864" y="332657"/>
            <a:ext cx="5472608" cy="5472607"/>
            <a:chOff x="4067944" y="332657"/>
            <a:chExt cx="4752528" cy="4899421"/>
          </a:xfrm>
        </p:grpSpPr>
        <p:sp>
          <p:nvSpPr>
            <p:cNvPr id="13" name="矩形 12"/>
            <p:cNvSpPr/>
            <p:nvPr/>
          </p:nvSpPr>
          <p:spPr>
            <a:xfrm rot="16200000">
              <a:off x="3239852" y="1160749"/>
              <a:ext cx="4176464" cy="252028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6516216" y="404665"/>
              <a:ext cx="2376264" cy="223224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5652120" y="1844825"/>
              <a:ext cx="864096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TW" altLang="en-US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器材室</a:t>
              </a:r>
            </a:p>
          </p:txBody>
        </p:sp>
        <p:sp>
          <p:nvSpPr>
            <p:cNvPr id="17" name="手繪多邊形 16"/>
            <p:cNvSpPr/>
            <p:nvPr/>
          </p:nvSpPr>
          <p:spPr>
            <a:xfrm rot="16200000">
              <a:off x="2958261" y="1442340"/>
              <a:ext cx="3744416" cy="1525050"/>
            </a:xfrm>
            <a:custGeom>
              <a:avLst/>
              <a:gdLst>
                <a:gd name="connsiteX0" fmla="*/ 0 w 3744416"/>
                <a:gd name="connsiteY0" fmla="*/ 0 h 1080120"/>
                <a:gd name="connsiteX1" fmla="*/ 3744416 w 3744416"/>
                <a:gd name="connsiteY1" fmla="*/ 0 h 1080120"/>
                <a:gd name="connsiteX2" fmla="*/ 3744416 w 3744416"/>
                <a:gd name="connsiteY2" fmla="*/ 1080120 h 1080120"/>
                <a:gd name="connsiteX3" fmla="*/ 0 w 3744416"/>
                <a:gd name="connsiteY3" fmla="*/ 1080120 h 1080120"/>
                <a:gd name="connsiteX4" fmla="*/ 0 w 3744416"/>
                <a:gd name="connsiteY4" fmla="*/ 0 h 1080120"/>
                <a:gd name="connsiteX0" fmla="*/ 0 w 3744416"/>
                <a:gd name="connsiteY0" fmla="*/ 0 h 1512168"/>
                <a:gd name="connsiteX1" fmla="*/ 3744416 w 3744416"/>
                <a:gd name="connsiteY1" fmla="*/ 0 h 1512168"/>
                <a:gd name="connsiteX2" fmla="*/ 3744416 w 3744416"/>
                <a:gd name="connsiteY2" fmla="*/ 1512168 h 1512168"/>
                <a:gd name="connsiteX3" fmla="*/ 0 w 3744416"/>
                <a:gd name="connsiteY3" fmla="*/ 1080120 h 1512168"/>
                <a:gd name="connsiteX4" fmla="*/ 0 w 3744416"/>
                <a:gd name="connsiteY4" fmla="*/ 0 h 1512168"/>
                <a:gd name="connsiteX0" fmla="*/ 0 w 3744416"/>
                <a:gd name="connsiteY0" fmla="*/ 0 h 1520924"/>
                <a:gd name="connsiteX1" fmla="*/ 3744416 w 3744416"/>
                <a:gd name="connsiteY1" fmla="*/ 0 h 1520924"/>
                <a:gd name="connsiteX2" fmla="*/ 3744416 w 3744416"/>
                <a:gd name="connsiteY2" fmla="*/ 1512168 h 1520924"/>
                <a:gd name="connsiteX3" fmla="*/ 0 w 3744416"/>
                <a:gd name="connsiteY3" fmla="*/ 1080120 h 1520924"/>
                <a:gd name="connsiteX4" fmla="*/ 0 w 3744416"/>
                <a:gd name="connsiteY4" fmla="*/ 0 h 1520924"/>
                <a:gd name="connsiteX0" fmla="*/ 0 w 3744416"/>
                <a:gd name="connsiteY0" fmla="*/ 0 h 1748193"/>
                <a:gd name="connsiteX1" fmla="*/ 3744416 w 3744416"/>
                <a:gd name="connsiteY1" fmla="*/ 0 h 1748193"/>
                <a:gd name="connsiteX2" fmla="*/ 3744416 w 3744416"/>
                <a:gd name="connsiteY2" fmla="*/ 1512168 h 1748193"/>
                <a:gd name="connsiteX3" fmla="*/ 2592288 w 3744416"/>
                <a:gd name="connsiteY3" fmla="*/ 1152128 h 1748193"/>
                <a:gd name="connsiteX4" fmla="*/ 0 w 3744416"/>
                <a:gd name="connsiteY4" fmla="*/ 1080120 h 1748193"/>
                <a:gd name="connsiteX5" fmla="*/ 0 w 3744416"/>
                <a:gd name="connsiteY5" fmla="*/ 0 h 1748193"/>
                <a:gd name="connsiteX0" fmla="*/ 0 w 3744416"/>
                <a:gd name="connsiteY0" fmla="*/ 0 h 1722793"/>
                <a:gd name="connsiteX1" fmla="*/ 3744416 w 3744416"/>
                <a:gd name="connsiteY1" fmla="*/ 0 h 1722793"/>
                <a:gd name="connsiteX2" fmla="*/ 3744416 w 3744416"/>
                <a:gd name="connsiteY2" fmla="*/ 1512168 h 1722793"/>
                <a:gd name="connsiteX3" fmla="*/ 2592288 w 3744416"/>
                <a:gd name="connsiteY3" fmla="*/ 1512168 h 1722793"/>
                <a:gd name="connsiteX4" fmla="*/ 2592288 w 3744416"/>
                <a:gd name="connsiteY4" fmla="*/ 1152128 h 1722793"/>
                <a:gd name="connsiteX5" fmla="*/ 0 w 3744416"/>
                <a:gd name="connsiteY5" fmla="*/ 1080120 h 1722793"/>
                <a:gd name="connsiteX6" fmla="*/ 0 w 3744416"/>
                <a:gd name="connsiteY6" fmla="*/ 0 h 1722793"/>
                <a:gd name="connsiteX0" fmla="*/ 0 w 3744416"/>
                <a:gd name="connsiteY0" fmla="*/ 0 h 1722793"/>
                <a:gd name="connsiteX1" fmla="*/ 3744416 w 3744416"/>
                <a:gd name="connsiteY1" fmla="*/ 0 h 1722793"/>
                <a:gd name="connsiteX2" fmla="*/ 3744416 w 3744416"/>
                <a:gd name="connsiteY2" fmla="*/ 1512168 h 1722793"/>
                <a:gd name="connsiteX3" fmla="*/ 2592288 w 3744416"/>
                <a:gd name="connsiteY3" fmla="*/ 1512168 h 1722793"/>
                <a:gd name="connsiteX4" fmla="*/ 2592288 w 3744416"/>
                <a:gd name="connsiteY4" fmla="*/ 1152128 h 1722793"/>
                <a:gd name="connsiteX5" fmla="*/ 0 w 3744416"/>
                <a:gd name="connsiteY5" fmla="*/ 1080120 h 1722793"/>
                <a:gd name="connsiteX6" fmla="*/ 0 w 3744416"/>
                <a:gd name="connsiteY6" fmla="*/ 0 h 1722793"/>
                <a:gd name="connsiteX0" fmla="*/ 0 w 3744416"/>
                <a:gd name="connsiteY0" fmla="*/ 0 h 1722793"/>
                <a:gd name="connsiteX1" fmla="*/ 3744416 w 3744416"/>
                <a:gd name="connsiteY1" fmla="*/ 0 h 1722793"/>
                <a:gd name="connsiteX2" fmla="*/ 3744416 w 3744416"/>
                <a:gd name="connsiteY2" fmla="*/ 1512168 h 1722793"/>
                <a:gd name="connsiteX3" fmla="*/ 2592288 w 3744416"/>
                <a:gd name="connsiteY3" fmla="*/ 1512168 h 1722793"/>
                <a:gd name="connsiteX4" fmla="*/ 2592288 w 3744416"/>
                <a:gd name="connsiteY4" fmla="*/ 1152128 h 1722793"/>
                <a:gd name="connsiteX5" fmla="*/ 0 w 3744416"/>
                <a:gd name="connsiteY5" fmla="*/ 1080120 h 1722793"/>
                <a:gd name="connsiteX6" fmla="*/ 0 w 3744416"/>
                <a:gd name="connsiteY6" fmla="*/ 0 h 1722793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152128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152128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152128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152128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080120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  <a:gd name="connsiteX0" fmla="*/ 0 w 3744416"/>
                <a:gd name="connsiteY0" fmla="*/ 0 h 1525050"/>
                <a:gd name="connsiteX1" fmla="*/ 3744416 w 3744416"/>
                <a:gd name="connsiteY1" fmla="*/ 0 h 1525050"/>
                <a:gd name="connsiteX2" fmla="*/ 3744416 w 3744416"/>
                <a:gd name="connsiteY2" fmla="*/ 1512168 h 1525050"/>
                <a:gd name="connsiteX3" fmla="*/ 2592288 w 3744416"/>
                <a:gd name="connsiteY3" fmla="*/ 1512168 h 1525050"/>
                <a:gd name="connsiteX4" fmla="*/ 2592288 w 3744416"/>
                <a:gd name="connsiteY4" fmla="*/ 1080120 h 1525050"/>
                <a:gd name="connsiteX5" fmla="*/ 0 w 3744416"/>
                <a:gd name="connsiteY5" fmla="*/ 1080120 h 1525050"/>
                <a:gd name="connsiteX6" fmla="*/ 0 w 3744416"/>
                <a:gd name="connsiteY6" fmla="*/ 0 h 152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44416" h="1525050">
                  <a:moveTo>
                    <a:pt x="0" y="0"/>
                  </a:moveTo>
                  <a:lnTo>
                    <a:pt x="3744416" y="0"/>
                  </a:lnTo>
                  <a:lnTo>
                    <a:pt x="3744416" y="1512168"/>
                  </a:lnTo>
                  <a:cubicBezTo>
                    <a:pt x="3503753" y="1525050"/>
                    <a:pt x="2763399" y="1499398"/>
                    <a:pt x="2592288" y="1512168"/>
                  </a:cubicBezTo>
                  <a:cubicBezTo>
                    <a:pt x="2601855" y="1304325"/>
                    <a:pt x="2596902" y="1286991"/>
                    <a:pt x="2592288" y="1080120"/>
                  </a:cubicBezTo>
                  <a:cubicBezTo>
                    <a:pt x="2143547" y="1070570"/>
                    <a:pt x="418034" y="1102775"/>
                    <a:pt x="0" y="10801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R201</a:t>
              </a:r>
            </a:p>
            <a:p>
              <a:pPr algn="ctr"/>
              <a:r>
                <a:rPr lang="zh-TW" altLang="en-US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實驗室</a:t>
              </a:r>
              <a:endParaRPr lang="en-US" altLang="zh-TW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6200000">
              <a:off x="6624228" y="-711459"/>
              <a:ext cx="1152128" cy="32403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b="1" dirty="0" smtClean="0">
                  <a:ln w="10541" cmpd="sng">
                    <a:noFill/>
                    <a:prstDash val="solid"/>
                  </a:ln>
                  <a:solidFill>
                    <a:srgbClr val="7030A0"/>
                  </a:solidFill>
                </a:rPr>
                <a:t>R202</a:t>
              </a:r>
            </a:p>
            <a:p>
              <a:pPr algn="ctr"/>
              <a:r>
                <a:rPr lang="zh-TW" altLang="en-US" b="1" dirty="0" smtClean="0">
                  <a:ln w="10541" cmpd="sng">
                    <a:noFill/>
                    <a:prstDash val="solid"/>
                  </a:ln>
                  <a:solidFill>
                    <a:srgbClr val="7030A0"/>
                  </a:solidFill>
                </a:rPr>
                <a:t>實驗室 </a:t>
              </a: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5760132" y="3248981"/>
              <a:ext cx="648072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R210</a:t>
              </a:r>
            </a:p>
            <a:p>
              <a:pPr algn="ctr"/>
              <a:r>
                <a:rPr lang="zh-TW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儀器室</a:t>
              </a:r>
              <a:endParaRPr lang="zh-TW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7092280" y="980729"/>
              <a:ext cx="1224136" cy="223224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R203</a:t>
              </a:r>
            </a:p>
            <a:p>
              <a:pPr algn="ctr"/>
              <a:r>
                <a:rPr lang="zh-TW" altLang="en-US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講解教室</a:t>
              </a:r>
            </a:p>
          </p:txBody>
        </p:sp>
        <p:sp>
          <p:nvSpPr>
            <p:cNvPr id="21" name="矩形 20"/>
            <p:cNvSpPr/>
            <p:nvPr/>
          </p:nvSpPr>
          <p:spPr>
            <a:xfrm rot="16200000">
              <a:off x="5760132" y="2600909"/>
              <a:ext cx="648072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zh-TW" altLang="en-US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器材室</a:t>
              </a:r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5710411" y="1484784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rot="16200000">
              <a:off x="6408224" y="1698732"/>
              <a:ext cx="36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rot="16200000">
              <a:off x="4932064" y="3789064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rot="16200000">
              <a:off x="6369173" y="4287787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6727692" y="4369651"/>
              <a:ext cx="722959" cy="1001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橢圓 21"/>
            <p:cNvSpPr/>
            <p:nvPr/>
          </p:nvSpPr>
          <p:spPr>
            <a:xfrm>
              <a:off x="6588224" y="2564912"/>
              <a:ext cx="72008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2" name="直線單箭頭接點 31"/>
          <p:cNvCxnSpPr/>
          <p:nvPr/>
        </p:nvCxnSpPr>
        <p:spPr>
          <a:xfrm flipV="1">
            <a:off x="1952709" y="4153188"/>
            <a:ext cx="2979331" cy="15080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4968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實驗室配置</a:t>
            </a:r>
            <a:r>
              <a:rPr kumimoji="1" lang="en-US" altLang="zh-TW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</a:t>
            </a:r>
            <a:r>
              <a:rPr kumimoji="1" lang="zh-TW" altLang="en-US" sz="3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綜三館</a:t>
            </a:r>
            <a:r>
              <a:rPr kumimoji="1" lang="zh-TW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3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3F</a:t>
            </a:r>
            <a:endParaRPr kumimoji="1" lang="en-US" altLang="zh-TW" sz="36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動作按鈕: 返回 23">
            <a:hlinkClick r:id="rId2" action="ppaction://hlinksldjump" highlightClick="1"/>
          </p:cNvPr>
          <p:cNvSpPr/>
          <p:nvPr/>
        </p:nvSpPr>
        <p:spPr>
          <a:xfrm>
            <a:off x="8604448" y="5805264"/>
            <a:ext cx="288032" cy="36004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1970189" y="836712"/>
            <a:ext cx="5842171" cy="5832648"/>
            <a:chOff x="1970189" y="1049850"/>
            <a:chExt cx="4762053" cy="4899429"/>
          </a:xfrm>
        </p:grpSpPr>
        <p:sp>
          <p:nvSpPr>
            <p:cNvPr id="13" name="矩形 12"/>
            <p:cNvSpPr/>
            <p:nvPr/>
          </p:nvSpPr>
          <p:spPr>
            <a:xfrm rot="16200000">
              <a:off x="1142097" y="1877948"/>
              <a:ext cx="4176464" cy="252028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4418461" y="1121864"/>
              <a:ext cx="2376264" cy="223224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手繪多邊形 17"/>
            <p:cNvSpPr/>
            <p:nvPr/>
          </p:nvSpPr>
          <p:spPr>
            <a:xfrm rot="16200000">
              <a:off x="3697903" y="843834"/>
              <a:ext cx="2828315" cy="3240362"/>
            </a:xfrm>
            <a:custGeom>
              <a:avLst/>
              <a:gdLst>
                <a:gd name="connsiteX0" fmla="*/ 0 w 1152128"/>
                <a:gd name="connsiteY0" fmla="*/ 0 h 3240360"/>
                <a:gd name="connsiteX1" fmla="*/ 1152128 w 1152128"/>
                <a:gd name="connsiteY1" fmla="*/ 0 h 3240360"/>
                <a:gd name="connsiteX2" fmla="*/ 1152128 w 1152128"/>
                <a:gd name="connsiteY2" fmla="*/ 3240360 h 3240360"/>
                <a:gd name="connsiteX3" fmla="*/ 0 w 1152128"/>
                <a:gd name="connsiteY3" fmla="*/ 3240360 h 3240360"/>
                <a:gd name="connsiteX4" fmla="*/ 0 w 1152128"/>
                <a:gd name="connsiteY4" fmla="*/ 0 h 3240360"/>
                <a:gd name="connsiteX0" fmla="*/ 1224135 w 2376263"/>
                <a:gd name="connsiteY0" fmla="*/ 0 h 3240360"/>
                <a:gd name="connsiteX1" fmla="*/ 2376263 w 2376263"/>
                <a:gd name="connsiteY1" fmla="*/ 0 h 3240360"/>
                <a:gd name="connsiteX2" fmla="*/ 2376263 w 2376263"/>
                <a:gd name="connsiteY2" fmla="*/ 3240360 h 3240360"/>
                <a:gd name="connsiteX3" fmla="*/ 0 w 2376263"/>
                <a:gd name="connsiteY3" fmla="*/ 3240360 h 3240360"/>
                <a:gd name="connsiteX4" fmla="*/ 1224135 w 2376263"/>
                <a:gd name="connsiteY4" fmla="*/ 0 h 3240360"/>
                <a:gd name="connsiteX0" fmla="*/ 1224135 w 2376263"/>
                <a:gd name="connsiteY0" fmla="*/ 0 h 3240360"/>
                <a:gd name="connsiteX1" fmla="*/ 2376263 w 2376263"/>
                <a:gd name="connsiteY1" fmla="*/ 0 h 3240360"/>
                <a:gd name="connsiteX2" fmla="*/ 2376263 w 2376263"/>
                <a:gd name="connsiteY2" fmla="*/ 3240360 h 3240360"/>
                <a:gd name="connsiteX3" fmla="*/ 0 w 2376263"/>
                <a:gd name="connsiteY3" fmla="*/ 3240360 h 3240360"/>
                <a:gd name="connsiteX4" fmla="*/ 0 w 2376263"/>
                <a:gd name="connsiteY4" fmla="*/ 1080123 h 3240360"/>
                <a:gd name="connsiteX5" fmla="*/ 1224135 w 2376263"/>
                <a:gd name="connsiteY5" fmla="*/ 0 h 3240360"/>
                <a:gd name="connsiteX0" fmla="*/ 1224135 w 2376263"/>
                <a:gd name="connsiteY0" fmla="*/ 0 h 3240360"/>
                <a:gd name="connsiteX1" fmla="*/ 2376263 w 2376263"/>
                <a:gd name="connsiteY1" fmla="*/ 0 h 3240360"/>
                <a:gd name="connsiteX2" fmla="*/ 2376263 w 2376263"/>
                <a:gd name="connsiteY2" fmla="*/ 3240360 h 3240360"/>
                <a:gd name="connsiteX3" fmla="*/ 0 w 2376263"/>
                <a:gd name="connsiteY3" fmla="*/ 3240360 h 3240360"/>
                <a:gd name="connsiteX4" fmla="*/ 1 w 2376263"/>
                <a:gd name="connsiteY4" fmla="*/ 1 h 3240360"/>
                <a:gd name="connsiteX5" fmla="*/ 1224135 w 2376263"/>
                <a:gd name="connsiteY5" fmla="*/ 0 h 3240360"/>
                <a:gd name="connsiteX0" fmla="*/ 1440160 w 2592288"/>
                <a:gd name="connsiteY0" fmla="*/ 0 h 3240360"/>
                <a:gd name="connsiteX1" fmla="*/ 2592288 w 2592288"/>
                <a:gd name="connsiteY1" fmla="*/ 0 h 3240360"/>
                <a:gd name="connsiteX2" fmla="*/ 2592288 w 2592288"/>
                <a:gd name="connsiteY2" fmla="*/ 3240360 h 3240360"/>
                <a:gd name="connsiteX3" fmla="*/ 216025 w 2592288"/>
                <a:gd name="connsiteY3" fmla="*/ 3240360 h 3240360"/>
                <a:gd name="connsiteX4" fmla="*/ 0 w 2592288"/>
                <a:gd name="connsiteY4" fmla="*/ 1 h 3240360"/>
                <a:gd name="connsiteX5" fmla="*/ 1440160 w 2592288"/>
                <a:gd name="connsiteY5" fmla="*/ 0 h 3240360"/>
                <a:gd name="connsiteX0" fmla="*/ 1668375 w 2820503"/>
                <a:gd name="connsiteY0" fmla="*/ 0 h 3240360"/>
                <a:gd name="connsiteX1" fmla="*/ 2820503 w 2820503"/>
                <a:gd name="connsiteY1" fmla="*/ 0 h 3240360"/>
                <a:gd name="connsiteX2" fmla="*/ 2820503 w 2820503"/>
                <a:gd name="connsiteY2" fmla="*/ 3240360 h 3240360"/>
                <a:gd name="connsiteX3" fmla="*/ 444240 w 2820503"/>
                <a:gd name="connsiteY3" fmla="*/ 3240360 h 3240360"/>
                <a:gd name="connsiteX4" fmla="*/ 516248 w 2820503"/>
                <a:gd name="connsiteY4" fmla="*/ 1008110 h 3240360"/>
                <a:gd name="connsiteX5" fmla="*/ 228215 w 2820503"/>
                <a:gd name="connsiteY5" fmla="*/ 1 h 3240360"/>
                <a:gd name="connsiteX6" fmla="*/ 1668375 w 2820503"/>
                <a:gd name="connsiteY6" fmla="*/ 0 h 3240360"/>
                <a:gd name="connsiteX0" fmla="*/ 1668375 w 2820503"/>
                <a:gd name="connsiteY0" fmla="*/ 0 h 3240360"/>
                <a:gd name="connsiteX1" fmla="*/ 2820503 w 2820503"/>
                <a:gd name="connsiteY1" fmla="*/ 0 h 3240360"/>
                <a:gd name="connsiteX2" fmla="*/ 2820503 w 2820503"/>
                <a:gd name="connsiteY2" fmla="*/ 3240360 h 3240360"/>
                <a:gd name="connsiteX3" fmla="*/ 444240 w 2820503"/>
                <a:gd name="connsiteY3" fmla="*/ 3240360 h 3240360"/>
                <a:gd name="connsiteX4" fmla="*/ 372230 w 2820503"/>
                <a:gd name="connsiteY4" fmla="*/ 1008110 h 3240360"/>
                <a:gd name="connsiteX5" fmla="*/ 228215 w 2820503"/>
                <a:gd name="connsiteY5" fmla="*/ 1 h 3240360"/>
                <a:gd name="connsiteX6" fmla="*/ 1668375 w 2820503"/>
                <a:gd name="connsiteY6" fmla="*/ 0 h 3240360"/>
                <a:gd name="connsiteX0" fmla="*/ 1680188 w 2832316"/>
                <a:gd name="connsiteY0" fmla="*/ 0 h 3240360"/>
                <a:gd name="connsiteX1" fmla="*/ 2832316 w 2832316"/>
                <a:gd name="connsiteY1" fmla="*/ 0 h 3240360"/>
                <a:gd name="connsiteX2" fmla="*/ 2832316 w 2832316"/>
                <a:gd name="connsiteY2" fmla="*/ 3240360 h 3240360"/>
                <a:gd name="connsiteX3" fmla="*/ 456053 w 2832316"/>
                <a:gd name="connsiteY3" fmla="*/ 3240360 h 3240360"/>
                <a:gd name="connsiteX4" fmla="*/ 384043 w 2832316"/>
                <a:gd name="connsiteY4" fmla="*/ 1008110 h 3240360"/>
                <a:gd name="connsiteX5" fmla="*/ 24003 w 2832316"/>
                <a:gd name="connsiteY5" fmla="*/ 1008110 h 3240360"/>
                <a:gd name="connsiteX6" fmla="*/ 240028 w 2832316"/>
                <a:gd name="connsiteY6" fmla="*/ 1 h 3240360"/>
                <a:gd name="connsiteX7" fmla="*/ 1680188 w 2832316"/>
                <a:gd name="connsiteY7" fmla="*/ 0 h 3240360"/>
                <a:gd name="connsiteX0" fmla="*/ 1817152 w 2969280"/>
                <a:gd name="connsiteY0" fmla="*/ 2 h 3240362"/>
                <a:gd name="connsiteX1" fmla="*/ 2969280 w 2969280"/>
                <a:gd name="connsiteY1" fmla="*/ 2 h 3240362"/>
                <a:gd name="connsiteX2" fmla="*/ 2969280 w 2969280"/>
                <a:gd name="connsiteY2" fmla="*/ 3240362 h 3240362"/>
                <a:gd name="connsiteX3" fmla="*/ 593017 w 2969280"/>
                <a:gd name="connsiteY3" fmla="*/ 3240362 h 3240362"/>
                <a:gd name="connsiteX4" fmla="*/ 521007 w 2969280"/>
                <a:gd name="connsiteY4" fmla="*/ 1008112 h 3240362"/>
                <a:gd name="connsiteX5" fmla="*/ 160967 w 2969280"/>
                <a:gd name="connsiteY5" fmla="*/ 1008112 h 3240362"/>
                <a:gd name="connsiteX6" fmla="*/ 232978 w 2969280"/>
                <a:gd name="connsiteY6" fmla="*/ 0 h 3240362"/>
                <a:gd name="connsiteX7" fmla="*/ 1817152 w 2969280"/>
                <a:gd name="connsiteY7" fmla="*/ 2 h 3240362"/>
                <a:gd name="connsiteX0" fmla="*/ 1817152 w 2969280"/>
                <a:gd name="connsiteY0" fmla="*/ 2 h 3240362"/>
                <a:gd name="connsiteX1" fmla="*/ 2969280 w 2969280"/>
                <a:gd name="connsiteY1" fmla="*/ 2 h 3240362"/>
                <a:gd name="connsiteX2" fmla="*/ 2969280 w 2969280"/>
                <a:gd name="connsiteY2" fmla="*/ 3240362 h 3240362"/>
                <a:gd name="connsiteX3" fmla="*/ 593017 w 2969280"/>
                <a:gd name="connsiteY3" fmla="*/ 3240362 h 3240362"/>
                <a:gd name="connsiteX4" fmla="*/ 521007 w 2969280"/>
                <a:gd name="connsiteY4" fmla="*/ 1008112 h 3240362"/>
                <a:gd name="connsiteX5" fmla="*/ 160967 w 2969280"/>
                <a:gd name="connsiteY5" fmla="*/ 1008112 h 3240362"/>
                <a:gd name="connsiteX6" fmla="*/ 232978 w 2969280"/>
                <a:gd name="connsiteY6" fmla="*/ 0 h 3240362"/>
                <a:gd name="connsiteX7" fmla="*/ 1817152 w 2969280"/>
                <a:gd name="connsiteY7" fmla="*/ 2 h 3240362"/>
                <a:gd name="connsiteX0" fmla="*/ 1889160 w 3041288"/>
                <a:gd name="connsiteY0" fmla="*/ 2 h 3240362"/>
                <a:gd name="connsiteX1" fmla="*/ 3041288 w 3041288"/>
                <a:gd name="connsiteY1" fmla="*/ 2 h 3240362"/>
                <a:gd name="connsiteX2" fmla="*/ 3041288 w 3041288"/>
                <a:gd name="connsiteY2" fmla="*/ 3240362 h 3240362"/>
                <a:gd name="connsiteX3" fmla="*/ 665025 w 3041288"/>
                <a:gd name="connsiteY3" fmla="*/ 3240362 h 3240362"/>
                <a:gd name="connsiteX4" fmla="*/ 593015 w 3041288"/>
                <a:gd name="connsiteY4" fmla="*/ 1008112 h 3240362"/>
                <a:gd name="connsiteX5" fmla="*/ 232975 w 3041288"/>
                <a:gd name="connsiteY5" fmla="*/ 1008112 h 3240362"/>
                <a:gd name="connsiteX6" fmla="*/ 232978 w 3041288"/>
                <a:gd name="connsiteY6" fmla="*/ 0 h 3240362"/>
                <a:gd name="connsiteX7" fmla="*/ 1889160 w 3041288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380042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380042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380042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380042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380042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452050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452050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452050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  <a:gd name="connsiteX0" fmla="*/ 1676187 w 2828315"/>
                <a:gd name="connsiteY0" fmla="*/ 2 h 3240362"/>
                <a:gd name="connsiteX1" fmla="*/ 2828315 w 2828315"/>
                <a:gd name="connsiteY1" fmla="*/ 2 h 3240362"/>
                <a:gd name="connsiteX2" fmla="*/ 2828315 w 2828315"/>
                <a:gd name="connsiteY2" fmla="*/ 3240362 h 3240362"/>
                <a:gd name="connsiteX3" fmla="*/ 452052 w 2828315"/>
                <a:gd name="connsiteY3" fmla="*/ 3240362 h 3240362"/>
                <a:gd name="connsiteX4" fmla="*/ 452050 w 2828315"/>
                <a:gd name="connsiteY4" fmla="*/ 1008112 h 3240362"/>
                <a:gd name="connsiteX5" fmla="*/ 20002 w 2828315"/>
                <a:gd name="connsiteY5" fmla="*/ 1008112 h 3240362"/>
                <a:gd name="connsiteX6" fmla="*/ 20005 w 2828315"/>
                <a:gd name="connsiteY6" fmla="*/ 0 h 3240362"/>
                <a:gd name="connsiteX7" fmla="*/ 1676187 w 2828315"/>
                <a:gd name="connsiteY7" fmla="*/ 2 h 324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8315" h="3240362">
                  <a:moveTo>
                    <a:pt x="1676187" y="2"/>
                  </a:moveTo>
                  <a:lnTo>
                    <a:pt x="2828315" y="2"/>
                  </a:lnTo>
                  <a:lnTo>
                    <a:pt x="2828315" y="3240362"/>
                  </a:lnTo>
                  <a:lnTo>
                    <a:pt x="452052" y="3240362"/>
                  </a:lnTo>
                  <a:cubicBezTo>
                    <a:pt x="452056" y="2633714"/>
                    <a:pt x="478156" y="1440743"/>
                    <a:pt x="452050" y="1008112"/>
                  </a:cubicBezTo>
                  <a:cubicBezTo>
                    <a:pt x="235643" y="1002902"/>
                    <a:pt x="168587" y="1037448"/>
                    <a:pt x="20002" y="1008112"/>
                  </a:cubicBezTo>
                  <a:cubicBezTo>
                    <a:pt x="23039" y="807698"/>
                    <a:pt x="0" y="257857"/>
                    <a:pt x="20005" y="0"/>
                  </a:cubicBezTo>
                  <a:lnTo>
                    <a:pt x="1676187" y="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24000" algn="ctr"/>
              <a:r>
                <a:rPr lang="en-US" altLang="zh-TW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3F</a:t>
              </a:r>
            </a:p>
            <a:p>
              <a:pPr marL="1524000" algn="ctr"/>
              <a:r>
                <a:rPr lang="zh-TW" altLang="en-US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實驗室</a:t>
              </a:r>
              <a:endParaRPr lang="en-US" altLang="zh-TW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  <a:p>
              <a:pPr marL="1524000" algn="ctr"/>
              <a:endParaRPr lang="en-US" altLang="zh-TW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  <a:p>
              <a:pPr marL="1524000" algn="ctr"/>
              <a:endParaRPr lang="en-US" altLang="zh-TW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  <a:p>
              <a:pPr marL="1524000" algn="ctr"/>
              <a:endParaRPr lang="en-US" altLang="zh-TW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  <a:p>
              <a:pPr marL="1524000" algn="ctr"/>
              <a:endParaRPr lang="zh-TW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3518360" y="3822164"/>
              <a:ext cx="936105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3F</a:t>
              </a:r>
            </a:p>
            <a:p>
              <a:pPr algn="ctr"/>
              <a:r>
                <a:rPr lang="zh-TW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辦公室</a:t>
              </a:r>
              <a:endParaRPr lang="zh-TW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45" name="直線接點 44"/>
            <p:cNvCxnSpPr/>
            <p:nvPr/>
          </p:nvCxnSpPr>
          <p:spPr>
            <a:xfrm rot="16200000">
              <a:off x="3311880" y="3174112"/>
              <a:ext cx="36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rot="16200000">
              <a:off x="3311880" y="4110176"/>
              <a:ext cx="360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rot="16200000">
              <a:off x="4271418" y="5004986"/>
              <a:ext cx="43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4639460" y="5086852"/>
              <a:ext cx="722959" cy="1001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矩形 21"/>
            <p:cNvSpPr/>
            <p:nvPr/>
          </p:nvSpPr>
          <p:spPr>
            <a:xfrm rot="16200000">
              <a:off x="1790167" y="1229872"/>
              <a:ext cx="1872213" cy="1512170"/>
            </a:xfrm>
            <a:prstGeom prst="rect">
              <a:avLst/>
            </a:prstGeom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lang="zh-TW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6200000">
              <a:off x="1574147" y="3318107"/>
              <a:ext cx="1872205" cy="1080122"/>
            </a:xfrm>
            <a:prstGeom prst="rect">
              <a:avLst/>
            </a:prstGeom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lang="zh-TW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6200000">
              <a:off x="3514170" y="1018041"/>
              <a:ext cx="1440162" cy="1503786"/>
            </a:xfrm>
            <a:prstGeom prst="rect">
              <a:avLst/>
            </a:prstGeom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endParaRPr lang="zh-TW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9" name="手繪多邊形 28"/>
            <p:cNvSpPr/>
            <p:nvPr/>
          </p:nvSpPr>
          <p:spPr>
            <a:xfrm>
              <a:off x="3269951" y="3138088"/>
              <a:ext cx="1878113" cy="1967181"/>
            </a:xfrm>
            <a:custGeom>
              <a:avLst/>
              <a:gdLst>
                <a:gd name="connsiteX0" fmla="*/ 372416 w 1353491"/>
                <a:gd name="connsiteY0" fmla="*/ 0 h 2316270"/>
                <a:gd name="connsiteX1" fmla="*/ 324791 w 1353491"/>
                <a:gd name="connsiteY1" fmla="*/ 228600 h 2316270"/>
                <a:gd name="connsiteX2" fmla="*/ 296216 w 1353491"/>
                <a:gd name="connsiteY2" fmla="*/ 466725 h 2316270"/>
                <a:gd name="connsiteX3" fmla="*/ 229541 w 1353491"/>
                <a:gd name="connsiteY3" fmla="*/ 752475 h 2316270"/>
                <a:gd name="connsiteX4" fmla="*/ 220016 w 1353491"/>
                <a:gd name="connsiteY4" fmla="*/ 895350 h 2316270"/>
                <a:gd name="connsiteX5" fmla="*/ 191441 w 1353491"/>
                <a:gd name="connsiteY5" fmla="*/ 981075 h 2316270"/>
                <a:gd name="connsiteX6" fmla="*/ 200966 w 1353491"/>
                <a:gd name="connsiteY6" fmla="*/ 2114550 h 2316270"/>
                <a:gd name="connsiteX7" fmla="*/ 915341 w 1353491"/>
                <a:gd name="connsiteY7" fmla="*/ 2133600 h 2316270"/>
                <a:gd name="connsiteX8" fmla="*/ 1134416 w 1353491"/>
                <a:gd name="connsiteY8" fmla="*/ 2152650 h 2316270"/>
                <a:gd name="connsiteX9" fmla="*/ 1277291 w 1353491"/>
                <a:gd name="connsiteY9" fmla="*/ 2181225 h 2316270"/>
                <a:gd name="connsiteX10" fmla="*/ 1353491 w 1353491"/>
                <a:gd name="connsiteY10" fmla="*/ 2181225 h 2316270"/>
                <a:gd name="connsiteX0" fmla="*/ 372416 w 1353491"/>
                <a:gd name="connsiteY0" fmla="*/ 0 h 2316270"/>
                <a:gd name="connsiteX1" fmla="*/ 371672 w 1353491"/>
                <a:gd name="connsiteY1" fmla="*/ 252611 h 2316270"/>
                <a:gd name="connsiteX2" fmla="*/ 296216 w 1353491"/>
                <a:gd name="connsiteY2" fmla="*/ 466725 h 2316270"/>
                <a:gd name="connsiteX3" fmla="*/ 229541 w 1353491"/>
                <a:gd name="connsiteY3" fmla="*/ 752475 h 2316270"/>
                <a:gd name="connsiteX4" fmla="*/ 220016 w 1353491"/>
                <a:gd name="connsiteY4" fmla="*/ 895350 h 2316270"/>
                <a:gd name="connsiteX5" fmla="*/ 191441 w 1353491"/>
                <a:gd name="connsiteY5" fmla="*/ 981075 h 2316270"/>
                <a:gd name="connsiteX6" fmla="*/ 200966 w 1353491"/>
                <a:gd name="connsiteY6" fmla="*/ 2114550 h 2316270"/>
                <a:gd name="connsiteX7" fmla="*/ 915341 w 1353491"/>
                <a:gd name="connsiteY7" fmla="*/ 2133600 h 2316270"/>
                <a:gd name="connsiteX8" fmla="*/ 1134416 w 1353491"/>
                <a:gd name="connsiteY8" fmla="*/ 2152650 h 2316270"/>
                <a:gd name="connsiteX9" fmla="*/ 1277291 w 1353491"/>
                <a:gd name="connsiteY9" fmla="*/ 2181225 h 2316270"/>
                <a:gd name="connsiteX10" fmla="*/ 1353491 w 1353491"/>
                <a:gd name="connsiteY10" fmla="*/ 2181225 h 2316270"/>
                <a:gd name="connsiteX0" fmla="*/ 372416 w 1353491"/>
                <a:gd name="connsiteY0" fmla="*/ 0 h 2316270"/>
                <a:gd name="connsiteX1" fmla="*/ 371672 w 1353491"/>
                <a:gd name="connsiteY1" fmla="*/ 252611 h 2316270"/>
                <a:gd name="connsiteX2" fmla="*/ 296216 w 1353491"/>
                <a:gd name="connsiteY2" fmla="*/ 466725 h 2316270"/>
                <a:gd name="connsiteX3" fmla="*/ 229541 w 1353491"/>
                <a:gd name="connsiteY3" fmla="*/ 752475 h 2316270"/>
                <a:gd name="connsiteX4" fmla="*/ 220016 w 1353491"/>
                <a:gd name="connsiteY4" fmla="*/ 895350 h 2316270"/>
                <a:gd name="connsiteX5" fmla="*/ 191441 w 1353491"/>
                <a:gd name="connsiteY5" fmla="*/ 981075 h 2316270"/>
                <a:gd name="connsiteX6" fmla="*/ 200966 w 1353491"/>
                <a:gd name="connsiteY6" fmla="*/ 2114550 h 2316270"/>
                <a:gd name="connsiteX7" fmla="*/ 915341 w 1353491"/>
                <a:gd name="connsiteY7" fmla="*/ 2133600 h 2316270"/>
                <a:gd name="connsiteX8" fmla="*/ 1134416 w 1353491"/>
                <a:gd name="connsiteY8" fmla="*/ 2152650 h 2316270"/>
                <a:gd name="connsiteX9" fmla="*/ 1277291 w 1353491"/>
                <a:gd name="connsiteY9" fmla="*/ 2181225 h 2316270"/>
                <a:gd name="connsiteX10" fmla="*/ 1353491 w 1353491"/>
                <a:gd name="connsiteY10" fmla="*/ 2181225 h 2316270"/>
                <a:gd name="connsiteX0" fmla="*/ 372416 w 1353491"/>
                <a:gd name="connsiteY0" fmla="*/ 0 h 2316270"/>
                <a:gd name="connsiteX1" fmla="*/ 296216 w 1353491"/>
                <a:gd name="connsiteY1" fmla="*/ 466725 h 2316270"/>
                <a:gd name="connsiteX2" fmla="*/ 229541 w 1353491"/>
                <a:gd name="connsiteY2" fmla="*/ 752475 h 2316270"/>
                <a:gd name="connsiteX3" fmla="*/ 220016 w 1353491"/>
                <a:gd name="connsiteY3" fmla="*/ 895350 h 2316270"/>
                <a:gd name="connsiteX4" fmla="*/ 191441 w 1353491"/>
                <a:gd name="connsiteY4" fmla="*/ 981075 h 2316270"/>
                <a:gd name="connsiteX5" fmla="*/ 200966 w 1353491"/>
                <a:gd name="connsiteY5" fmla="*/ 2114550 h 2316270"/>
                <a:gd name="connsiteX6" fmla="*/ 915341 w 1353491"/>
                <a:gd name="connsiteY6" fmla="*/ 2133600 h 2316270"/>
                <a:gd name="connsiteX7" fmla="*/ 1134416 w 1353491"/>
                <a:gd name="connsiteY7" fmla="*/ 2152650 h 2316270"/>
                <a:gd name="connsiteX8" fmla="*/ 1277291 w 1353491"/>
                <a:gd name="connsiteY8" fmla="*/ 2181225 h 2316270"/>
                <a:gd name="connsiteX9" fmla="*/ 1353491 w 1353491"/>
                <a:gd name="connsiteY9" fmla="*/ 2181225 h 2316270"/>
                <a:gd name="connsiteX0" fmla="*/ 372416 w 1353491"/>
                <a:gd name="connsiteY0" fmla="*/ 0 h 2316270"/>
                <a:gd name="connsiteX1" fmla="*/ 229541 w 1353491"/>
                <a:gd name="connsiteY1" fmla="*/ 752475 h 2316270"/>
                <a:gd name="connsiteX2" fmla="*/ 220016 w 1353491"/>
                <a:gd name="connsiteY2" fmla="*/ 895350 h 2316270"/>
                <a:gd name="connsiteX3" fmla="*/ 191441 w 1353491"/>
                <a:gd name="connsiteY3" fmla="*/ 981075 h 2316270"/>
                <a:gd name="connsiteX4" fmla="*/ 200966 w 1353491"/>
                <a:gd name="connsiteY4" fmla="*/ 2114550 h 2316270"/>
                <a:gd name="connsiteX5" fmla="*/ 915341 w 1353491"/>
                <a:gd name="connsiteY5" fmla="*/ 2133600 h 2316270"/>
                <a:gd name="connsiteX6" fmla="*/ 1134416 w 1353491"/>
                <a:gd name="connsiteY6" fmla="*/ 2152650 h 2316270"/>
                <a:gd name="connsiteX7" fmla="*/ 1277291 w 1353491"/>
                <a:gd name="connsiteY7" fmla="*/ 2181225 h 2316270"/>
                <a:gd name="connsiteX8" fmla="*/ 1353491 w 1353491"/>
                <a:gd name="connsiteY8" fmla="*/ 2181225 h 2316270"/>
                <a:gd name="connsiteX0" fmla="*/ 287338 w 1268413"/>
                <a:gd name="connsiteY0" fmla="*/ 0 h 2316270"/>
                <a:gd name="connsiteX1" fmla="*/ 144463 w 1268413"/>
                <a:gd name="connsiteY1" fmla="*/ 752475 h 2316270"/>
                <a:gd name="connsiteX2" fmla="*/ 134938 w 1268413"/>
                <a:gd name="connsiteY2" fmla="*/ 895350 h 2316270"/>
                <a:gd name="connsiteX3" fmla="*/ 115888 w 1268413"/>
                <a:gd name="connsiteY3" fmla="*/ 2114550 h 2316270"/>
                <a:gd name="connsiteX4" fmla="*/ 830263 w 1268413"/>
                <a:gd name="connsiteY4" fmla="*/ 2133600 h 2316270"/>
                <a:gd name="connsiteX5" fmla="*/ 1049338 w 1268413"/>
                <a:gd name="connsiteY5" fmla="*/ 2152650 h 2316270"/>
                <a:gd name="connsiteX6" fmla="*/ 1192213 w 1268413"/>
                <a:gd name="connsiteY6" fmla="*/ 2181225 h 2316270"/>
                <a:gd name="connsiteX7" fmla="*/ 1268413 w 1268413"/>
                <a:gd name="connsiteY7" fmla="*/ 2181225 h 2316270"/>
                <a:gd name="connsiteX0" fmla="*/ 285750 w 1266825"/>
                <a:gd name="connsiteY0" fmla="*/ 0 h 2316270"/>
                <a:gd name="connsiteX1" fmla="*/ 142875 w 1266825"/>
                <a:gd name="connsiteY1" fmla="*/ 752475 h 2316270"/>
                <a:gd name="connsiteX2" fmla="*/ 114300 w 1266825"/>
                <a:gd name="connsiteY2" fmla="*/ 2114550 h 2316270"/>
                <a:gd name="connsiteX3" fmla="*/ 828675 w 1266825"/>
                <a:gd name="connsiteY3" fmla="*/ 2133600 h 2316270"/>
                <a:gd name="connsiteX4" fmla="*/ 1047750 w 1266825"/>
                <a:gd name="connsiteY4" fmla="*/ 2152650 h 2316270"/>
                <a:gd name="connsiteX5" fmla="*/ 1190625 w 1266825"/>
                <a:gd name="connsiteY5" fmla="*/ 2181225 h 2316270"/>
                <a:gd name="connsiteX6" fmla="*/ 1266825 w 1266825"/>
                <a:gd name="connsiteY6" fmla="*/ 2181225 h 2316270"/>
                <a:gd name="connsiteX0" fmla="*/ 261937 w 1243012"/>
                <a:gd name="connsiteY0" fmla="*/ 0 h 2316270"/>
                <a:gd name="connsiteX1" fmla="*/ 90487 w 1243012"/>
                <a:gd name="connsiteY1" fmla="*/ 2114550 h 2316270"/>
                <a:gd name="connsiteX2" fmla="*/ 804862 w 1243012"/>
                <a:gd name="connsiteY2" fmla="*/ 2133600 h 2316270"/>
                <a:gd name="connsiteX3" fmla="*/ 1023937 w 1243012"/>
                <a:gd name="connsiteY3" fmla="*/ 2152650 h 2316270"/>
                <a:gd name="connsiteX4" fmla="*/ 1166812 w 1243012"/>
                <a:gd name="connsiteY4" fmla="*/ 2181225 h 2316270"/>
                <a:gd name="connsiteX5" fmla="*/ 1243012 w 1243012"/>
                <a:gd name="connsiteY5" fmla="*/ 2181225 h 2316270"/>
                <a:gd name="connsiteX0" fmla="*/ 2061392 w 2061392"/>
                <a:gd name="connsiteY0" fmla="*/ 0 h 2351691"/>
                <a:gd name="connsiteX1" fmla="*/ 90487 w 2061392"/>
                <a:gd name="connsiteY1" fmla="*/ 2149971 h 2351691"/>
                <a:gd name="connsiteX2" fmla="*/ 804862 w 2061392"/>
                <a:gd name="connsiteY2" fmla="*/ 2169021 h 2351691"/>
                <a:gd name="connsiteX3" fmla="*/ 1023937 w 2061392"/>
                <a:gd name="connsiteY3" fmla="*/ 2188071 h 2351691"/>
                <a:gd name="connsiteX4" fmla="*/ 1166812 w 2061392"/>
                <a:gd name="connsiteY4" fmla="*/ 2216646 h 2351691"/>
                <a:gd name="connsiteX5" fmla="*/ 1243012 w 2061392"/>
                <a:gd name="connsiteY5" fmla="*/ 2216646 h 2351691"/>
                <a:gd name="connsiteX0" fmla="*/ 1962695 w 1962695"/>
                <a:gd name="connsiteY0" fmla="*/ 427607 h 2645943"/>
                <a:gd name="connsiteX1" fmla="*/ 90487 w 1962695"/>
                <a:gd name="connsiteY1" fmla="*/ 355600 h 2645943"/>
                <a:gd name="connsiteX2" fmla="*/ 706165 w 1962695"/>
                <a:gd name="connsiteY2" fmla="*/ 2596628 h 2645943"/>
                <a:gd name="connsiteX3" fmla="*/ 925240 w 1962695"/>
                <a:gd name="connsiteY3" fmla="*/ 2615678 h 2645943"/>
                <a:gd name="connsiteX4" fmla="*/ 1068115 w 1962695"/>
                <a:gd name="connsiteY4" fmla="*/ 2644253 h 2645943"/>
                <a:gd name="connsiteX5" fmla="*/ 1144315 w 1962695"/>
                <a:gd name="connsiteY5" fmla="*/ 2644253 h 2645943"/>
                <a:gd name="connsiteX0" fmla="*/ 1966317 w 1966317"/>
                <a:gd name="connsiteY0" fmla="*/ 427607 h 2666207"/>
                <a:gd name="connsiteX1" fmla="*/ 94109 w 1966317"/>
                <a:gd name="connsiteY1" fmla="*/ 355600 h 2666207"/>
                <a:gd name="connsiteX2" fmla="*/ 238125 w 1966317"/>
                <a:gd name="connsiteY2" fmla="*/ 2659857 h 2666207"/>
                <a:gd name="connsiteX3" fmla="*/ 928862 w 1966317"/>
                <a:gd name="connsiteY3" fmla="*/ 2615678 h 2666207"/>
                <a:gd name="connsiteX4" fmla="*/ 1071737 w 1966317"/>
                <a:gd name="connsiteY4" fmla="*/ 2644253 h 2666207"/>
                <a:gd name="connsiteX5" fmla="*/ 1147937 w 1966317"/>
                <a:gd name="connsiteY5" fmla="*/ 2644253 h 2666207"/>
                <a:gd name="connsiteX0" fmla="*/ 1966317 w 1966317"/>
                <a:gd name="connsiteY0" fmla="*/ 427607 h 3041299"/>
                <a:gd name="connsiteX1" fmla="*/ 94109 w 1966317"/>
                <a:gd name="connsiteY1" fmla="*/ 355600 h 3041299"/>
                <a:gd name="connsiteX2" fmla="*/ 238125 w 1966317"/>
                <a:gd name="connsiteY2" fmla="*/ 2659857 h 3041299"/>
                <a:gd name="connsiteX3" fmla="*/ 1071737 w 1966317"/>
                <a:gd name="connsiteY3" fmla="*/ 2644253 h 3041299"/>
                <a:gd name="connsiteX4" fmla="*/ 1147937 w 1966317"/>
                <a:gd name="connsiteY4" fmla="*/ 2644253 h 3041299"/>
                <a:gd name="connsiteX0" fmla="*/ 1966317 w 1966317"/>
                <a:gd name="connsiteY0" fmla="*/ 427607 h 3041299"/>
                <a:gd name="connsiteX1" fmla="*/ 94109 w 1966317"/>
                <a:gd name="connsiteY1" fmla="*/ 355600 h 3041299"/>
                <a:gd name="connsiteX2" fmla="*/ 238125 w 1966317"/>
                <a:gd name="connsiteY2" fmla="*/ 2659857 h 3041299"/>
                <a:gd name="connsiteX3" fmla="*/ 1147937 w 1966317"/>
                <a:gd name="connsiteY3" fmla="*/ 2644253 h 3041299"/>
                <a:gd name="connsiteX0" fmla="*/ 2038325 w 2038325"/>
                <a:gd name="connsiteY0" fmla="*/ 427607 h 3041299"/>
                <a:gd name="connsiteX1" fmla="*/ 166117 w 2038325"/>
                <a:gd name="connsiteY1" fmla="*/ 355600 h 3041299"/>
                <a:gd name="connsiteX2" fmla="*/ 238125 w 2038325"/>
                <a:gd name="connsiteY2" fmla="*/ 2659857 h 3041299"/>
                <a:gd name="connsiteX3" fmla="*/ 1219945 w 2038325"/>
                <a:gd name="connsiteY3" fmla="*/ 2644253 h 3041299"/>
                <a:gd name="connsiteX0" fmla="*/ 2038325 w 2038325"/>
                <a:gd name="connsiteY0" fmla="*/ 427607 h 2694232"/>
                <a:gd name="connsiteX1" fmla="*/ 166117 w 2038325"/>
                <a:gd name="connsiteY1" fmla="*/ 355600 h 2694232"/>
                <a:gd name="connsiteX2" fmla="*/ 238125 w 2038325"/>
                <a:gd name="connsiteY2" fmla="*/ 2659857 h 2694232"/>
                <a:gd name="connsiteX3" fmla="*/ 1219945 w 2038325"/>
                <a:gd name="connsiteY3" fmla="*/ 2644253 h 2694232"/>
                <a:gd name="connsiteX0" fmla="*/ 1962695 w 1962695"/>
                <a:gd name="connsiteY0" fmla="*/ 427607 h 2694232"/>
                <a:gd name="connsiteX1" fmla="*/ 90487 w 1962695"/>
                <a:gd name="connsiteY1" fmla="*/ 355600 h 2694232"/>
                <a:gd name="connsiteX2" fmla="*/ 162495 w 1962695"/>
                <a:gd name="connsiteY2" fmla="*/ 2659857 h 2694232"/>
                <a:gd name="connsiteX3" fmla="*/ 1144315 w 1962695"/>
                <a:gd name="connsiteY3" fmla="*/ 2644253 h 2694232"/>
                <a:gd name="connsiteX0" fmla="*/ 1962695 w 1962695"/>
                <a:gd name="connsiteY0" fmla="*/ 427607 h 2694232"/>
                <a:gd name="connsiteX1" fmla="*/ 90487 w 1962695"/>
                <a:gd name="connsiteY1" fmla="*/ 355600 h 2694232"/>
                <a:gd name="connsiteX2" fmla="*/ 162495 w 1962695"/>
                <a:gd name="connsiteY2" fmla="*/ 2659857 h 2694232"/>
                <a:gd name="connsiteX3" fmla="*/ 1144315 w 1962695"/>
                <a:gd name="connsiteY3" fmla="*/ 2644253 h 2694232"/>
                <a:gd name="connsiteX0" fmla="*/ 1962695 w 1962695"/>
                <a:gd name="connsiteY0" fmla="*/ 427607 h 2694232"/>
                <a:gd name="connsiteX1" fmla="*/ 90487 w 1962695"/>
                <a:gd name="connsiteY1" fmla="*/ 355600 h 2694232"/>
                <a:gd name="connsiteX2" fmla="*/ 162495 w 1962695"/>
                <a:gd name="connsiteY2" fmla="*/ 2659857 h 2694232"/>
                <a:gd name="connsiteX3" fmla="*/ 1144315 w 1962695"/>
                <a:gd name="connsiteY3" fmla="*/ 2644253 h 2694232"/>
                <a:gd name="connsiteX0" fmla="*/ 1962695 w 1962695"/>
                <a:gd name="connsiteY0" fmla="*/ 427607 h 2694232"/>
                <a:gd name="connsiteX1" fmla="*/ 90487 w 1962695"/>
                <a:gd name="connsiteY1" fmla="*/ 355600 h 2694232"/>
                <a:gd name="connsiteX2" fmla="*/ 162495 w 1962695"/>
                <a:gd name="connsiteY2" fmla="*/ 2659857 h 2694232"/>
                <a:gd name="connsiteX3" fmla="*/ 1144315 w 1962695"/>
                <a:gd name="connsiteY3" fmla="*/ 2644253 h 2694232"/>
                <a:gd name="connsiteX0" fmla="*/ 1878114 w 1878114"/>
                <a:gd name="connsiteY0" fmla="*/ 93488 h 2360113"/>
                <a:gd name="connsiteX1" fmla="*/ 5906 w 1878114"/>
                <a:gd name="connsiteY1" fmla="*/ 21481 h 2360113"/>
                <a:gd name="connsiteX2" fmla="*/ 77914 w 1878114"/>
                <a:gd name="connsiteY2" fmla="*/ 2325738 h 2360113"/>
                <a:gd name="connsiteX3" fmla="*/ 1059734 w 1878114"/>
                <a:gd name="connsiteY3" fmla="*/ 2310134 h 2360113"/>
                <a:gd name="connsiteX0" fmla="*/ 1878114 w 1878114"/>
                <a:gd name="connsiteY0" fmla="*/ 93488 h 2360113"/>
                <a:gd name="connsiteX1" fmla="*/ 5906 w 1878114"/>
                <a:gd name="connsiteY1" fmla="*/ 21481 h 2360113"/>
                <a:gd name="connsiteX2" fmla="*/ 77914 w 1878114"/>
                <a:gd name="connsiteY2" fmla="*/ 2325738 h 2360113"/>
                <a:gd name="connsiteX3" fmla="*/ 1059734 w 1878114"/>
                <a:gd name="connsiteY3" fmla="*/ 2310134 h 2360113"/>
                <a:gd name="connsiteX0" fmla="*/ 1878113 w 1878113"/>
                <a:gd name="connsiteY0" fmla="*/ 21482 h 2360113"/>
                <a:gd name="connsiteX1" fmla="*/ 5906 w 1878113"/>
                <a:gd name="connsiteY1" fmla="*/ 21481 h 2360113"/>
                <a:gd name="connsiteX2" fmla="*/ 77914 w 1878113"/>
                <a:gd name="connsiteY2" fmla="*/ 2325738 h 2360113"/>
                <a:gd name="connsiteX3" fmla="*/ 1059734 w 1878113"/>
                <a:gd name="connsiteY3" fmla="*/ 2310134 h 2360113"/>
                <a:gd name="connsiteX0" fmla="*/ 1878113 w 1878113"/>
                <a:gd name="connsiteY0" fmla="*/ 21482 h 2360113"/>
                <a:gd name="connsiteX1" fmla="*/ 5906 w 1878113"/>
                <a:gd name="connsiteY1" fmla="*/ 21481 h 2360113"/>
                <a:gd name="connsiteX2" fmla="*/ 77914 w 1878113"/>
                <a:gd name="connsiteY2" fmla="*/ 2325738 h 2360113"/>
                <a:gd name="connsiteX3" fmla="*/ 1374058 w 1878113"/>
                <a:gd name="connsiteY3" fmla="*/ 2325738 h 2360113"/>
                <a:gd name="connsiteX0" fmla="*/ 1878113 w 1878113"/>
                <a:gd name="connsiteY0" fmla="*/ 21482 h 2360113"/>
                <a:gd name="connsiteX1" fmla="*/ 5906 w 1878113"/>
                <a:gd name="connsiteY1" fmla="*/ 21481 h 2360113"/>
                <a:gd name="connsiteX2" fmla="*/ 5905 w 1878113"/>
                <a:gd name="connsiteY2" fmla="*/ 2325738 h 2360113"/>
                <a:gd name="connsiteX3" fmla="*/ 1374058 w 1878113"/>
                <a:gd name="connsiteY3" fmla="*/ 2325738 h 2360113"/>
                <a:gd name="connsiteX0" fmla="*/ 1878113 w 1878113"/>
                <a:gd name="connsiteY0" fmla="*/ 21482 h 2348703"/>
                <a:gd name="connsiteX1" fmla="*/ 5906 w 1878113"/>
                <a:gd name="connsiteY1" fmla="*/ 21481 h 2348703"/>
                <a:gd name="connsiteX2" fmla="*/ 5905 w 1878113"/>
                <a:gd name="connsiteY2" fmla="*/ 2325738 h 2348703"/>
                <a:gd name="connsiteX3" fmla="*/ 1374058 w 1878113"/>
                <a:gd name="connsiteY3" fmla="*/ 2325738 h 2348703"/>
                <a:gd name="connsiteX0" fmla="*/ 1878113 w 1878113"/>
                <a:gd name="connsiteY0" fmla="*/ 21482 h 2348703"/>
                <a:gd name="connsiteX1" fmla="*/ 5906 w 1878113"/>
                <a:gd name="connsiteY1" fmla="*/ 21481 h 2348703"/>
                <a:gd name="connsiteX2" fmla="*/ 5905 w 1878113"/>
                <a:gd name="connsiteY2" fmla="*/ 2325738 h 2348703"/>
                <a:gd name="connsiteX3" fmla="*/ 1374058 w 1878113"/>
                <a:gd name="connsiteY3" fmla="*/ 2325738 h 2348703"/>
                <a:gd name="connsiteX0" fmla="*/ 1878113 w 1878113"/>
                <a:gd name="connsiteY0" fmla="*/ 21482 h 2348703"/>
                <a:gd name="connsiteX1" fmla="*/ 5906 w 1878113"/>
                <a:gd name="connsiteY1" fmla="*/ 21481 h 2348703"/>
                <a:gd name="connsiteX2" fmla="*/ 5905 w 1878113"/>
                <a:gd name="connsiteY2" fmla="*/ 2325738 h 2348703"/>
                <a:gd name="connsiteX3" fmla="*/ 1374058 w 1878113"/>
                <a:gd name="connsiteY3" fmla="*/ 2325738 h 23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113" h="2348703">
                  <a:moveTo>
                    <a:pt x="1878113" y="21482"/>
                  </a:moveTo>
                  <a:cubicBezTo>
                    <a:pt x="1515121" y="17761"/>
                    <a:pt x="469754" y="0"/>
                    <a:pt x="5906" y="21481"/>
                  </a:cubicBezTo>
                  <a:cubicBezTo>
                    <a:pt x="0" y="305106"/>
                    <a:pt x="25277" y="1954437"/>
                    <a:pt x="5905" y="2325738"/>
                  </a:cubicBezTo>
                  <a:cubicBezTo>
                    <a:pt x="336200" y="2348703"/>
                    <a:pt x="1184514" y="2328989"/>
                    <a:pt x="1374058" y="2325738"/>
                  </a:cubicBezTo>
                </a:path>
              </a:pathLst>
            </a:custGeom>
            <a:ln w="381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88224" y="2994080"/>
              <a:ext cx="72008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3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地－這裡是哪裡？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hsin\Desktop\普物實驗\P91410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988840"/>
            <a:ext cx="6192688" cy="4644516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364559" y="5085184"/>
            <a:ext cx="3775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  <a:latin typeface="華康行書體" pitchFamily="65" charset="-120"/>
                <a:ea typeface="華康行書體" pitchFamily="65" charset="-120"/>
              </a:rPr>
              <a:t>綜合三館</a:t>
            </a:r>
            <a:endParaRPr lang="en-US" altLang="zh-TW" sz="4000" dirty="0" smtClean="0">
              <a:solidFill>
                <a:srgbClr val="FF0000"/>
              </a:solidFill>
              <a:latin typeface="華康行書體" pitchFamily="65" charset="-120"/>
              <a:ea typeface="華康行書體" pitchFamily="65" charset="-120"/>
            </a:endParaRPr>
          </a:p>
          <a:p>
            <a:r>
              <a:rPr lang="zh-TW" altLang="en-US" sz="4000" dirty="0">
                <a:solidFill>
                  <a:srgbClr val="FF0000"/>
                </a:solidFill>
                <a:latin typeface="華康行書體" pitchFamily="65" charset="-120"/>
                <a:ea typeface="華康行書體" pitchFamily="65" charset="-120"/>
              </a:rPr>
              <a:t>普通物理實驗室</a:t>
            </a:r>
          </a:p>
        </p:txBody>
      </p:sp>
      <p:pic>
        <p:nvPicPr>
          <p:cNvPr id="8" name="Picture 3" descr="C:\Users\hsin\Desktop\普物實驗\P914108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1988840"/>
            <a:ext cx="6163072" cy="4622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432" y="188640"/>
            <a:ext cx="8305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00FF"/>
                </a:solidFill>
              </a:rPr>
              <a:t>地－這裡是哪裡？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 rot="1171047">
            <a:off x="4075067" y="3845441"/>
            <a:ext cx="738664" cy="23392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物</a:t>
            </a:r>
            <a:r>
              <a:rPr lang="zh-TW" altLang="en-US" sz="20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理</a:t>
            </a:r>
            <a:r>
              <a:rPr lang="zh-TW" altLang="en-US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演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示</a:t>
            </a:r>
            <a:r>
              <a:rPr lang="zh-TW" altLang="en-US" sz="32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走</a:t>
            </a:r>
            <a:r>
              <a:rPr lang="zh-TW" altLang="en-US" sz="3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廊</a:t>
            </a:r>
            <a:endParaRPr lang="zh-TW" altLang="en-US" sz="3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Picture 3" descr="C:\Users\hsin\Desktop\普物實驗\P91410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39" y="1412776"/>
            <a:ext cx="6931157" cy="5198368"/>
          </a:xfrm>
          <a:prstGeom prst="rect">
            <a:avLst/>
          </a:prstGeom>
          <a:noFill/>
        </p:spPr>
      </p:pic>
      <p:sp>
        <p:nvSpPr>
          <p:cNvPr id="12" name="向右箭號 11"/>
          <p:cNvSpPr/>
          <p:nvPr/>
        </p:nvSpPr>
        <p:spPr>
          <a:xfrm>
            <a:off x="6228184" y="5031554"/>
            <a:ext cx="1888706" cy="1133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往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二樓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95535" y="2466189"/>
            <a:ext cx="2046099" cy="890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123</a:t>
            </a:r>
            <a:r>
              <a:rPr lang="zh-TW" altLang="en-US" sz="2800" dirty="0" smtClean="0"/>
              <a:t>辦公室</a:t>
            </a:r>
            <a:endParaRPr lang="zh-TW" altLang="en-US" sz="2800" dirty="0"/>
          </a:p>
        </p:txBody>
      </p:sp>
      <p:sp>
        <p:nvSpPr>
          <p:cNvPr id="14" name="圓角矩形 13"/>
          <p:cNvSpPr/>
          <p:nvPr/>
        </p:nvSpPr>
        <p:spPr>
          <a:xfrm>
            <a:off x="3347863" y="3726221"/>
            <a:ext cx="708265" cy="566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125</a:t>
            </a:r>
            <a:endParaRPr lang="zh-TW" altLang="en-US" sz="2000" dirty="0"/>
          </a:p>
        </p:txBody>
      </p:sp>
      <p:sp>
        <p:nvSpPr>
          <p:cNvPr id="15" name="圓角矩形 14"/>
          <p:cNvSpPr/>
          <p:nvPr/>
        </p:nvSpPr>
        <p:spPr>
          <a:xfrm>
            <a:off x="4427983" y="3609129"/>
            <a:ext cx="550873" cy="323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128</a:t>
            </a:r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 rot="1171047">
            <a:off x="4024293" y="4122245"/>
            <a:ext cx="738664" cy="23392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物</a:t>
            </a:r>
            <a:r>
              <a:rPr lang="zh-TW" altLang="en-US" sz="20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理</a:t>
            </a:r>
            <a:r>
              <a:rPr lang="zh-TW" altLang="en-US" sz="24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演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示</a:t>
            </a:r>
            <a:r>
              <a:rPr lang="zh-TW" altLang="en-US" sz="32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走</a:t>
            </a:r>
            <a:r>
              <a:rPr lang="zh-TW" altLang="en-US" sz="3600" b="1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廊</a:t>
            </a:r>
            <a:endParaRPr lang="zh-TW" altLang="en-US" sz="3600" b="1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860031" y="3087123"/>
            <a:ext cx="708265" cy="485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地－這裡是哪裡？</a:t>
            </a:r>
            <a:endParaRPr lang="zh-TW" altLang="en-US" dirty="0"/>
          </a:p>
        </p:txBody>
      </p:sp>
      <p:pic>
        <p:nvPicPr>
          <p:cNvPr id="2050" name="Picture 2" descr="C:\Users\hsin\Desktop\普物實驗\P91410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452354" y="1465692"/>
            <a:ext cx="5947049" cy="4460286"/>
          </a:xfrm>
          <a:prstGeom prst="rect">
            <a:avLst/>
          </a:prstGeom>
          <a:noFill/>
        </p:spPr>
      </p:pic>
      <p:pic>
        <p:nvPicPr>
          <p:cNvPr id="2051" name="Picture 3" descr="C:\Users\hsin\Desktop\普物實驗\P9141079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1432604" y="1439500"/>
            <a:ext cx="5974432" cy="4480824"/>
          </a:xfrm>
          <a:prstGeom prst="rect">
            <a:avLst/>
          </a:prstGeom>
          <a:noFill/>
        </p:spPr>
      </p:pic>
      <p:pic>
        <p:nvPicPr>
          <p:cNvPr id="2052" name="Picture 4" descr="C:\Users\hsin\Desktop\普物實驗\P914107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6444207" y="548681"/>
            <a:ext cx="2880321" cy="2160240"/>
          </a:xfrm>
          <a:prstGeom prst="rect">
            <a:avLst/>
          </a:prstGeom>
          <a:noFill/>
        </p:spPr>
      </p:pic>
      <p:pic>
        <p:nvPicPr>
          <p:cNvPr id="2053" name="Picture 5" descr="C:\Users\hsin\Desktop\普物實驗\P914107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6200000">
            <a:off x="-246577" y="4271673"/>
            <a:ext cx="2708920" cy="2031689"/>
          </a:xfrm>
          <a:prstGeom prst="rect">
            <a:avLst/>
          </a:prstGeom>
          <a:noFill/>
        </p:spPr>
      </p:pic>
      <p:sp>
        <p:nvSpPr>
          <p:cNvPr id="21" name="圓角矩形 20"/>
          <p:cNvSpPr/>
          <p:nvPr/>
        </p:nvSpPr>
        <p:spPr>
          <a:xfrm>
            <a:off x="6948264" y="476672"/>
            <a:ext cx="10801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202</a:t>
            </a:r>
            <a:endParaRPr lang="zh-TW" altLang="en-US" sz="2800" dirty="0"/>
          </a:p>
        </p:txBody>
      </p:sp>
      <p:sp>
        <p:nvSpPr>
          <p:cNvPr id="22" name="圓角矩形 21"/>
          <p:cNvSpPr/>
          <p:nvPr/>
        </p:nvSpPr>
        <p:spPr>
          <a:xfrm>
            <a:off x="539552" y="5661248"/>
            <a:ext cx="10801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201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308304" y="3501008"/>
            <a:ext cx="12955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R125</a:t>
            </a:r>
          </a:p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R201</a:t>
            </a:r>
          </a:p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R202</a:t>
            </a:r>
          </a:p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3F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827584" y="168420"/>
            <a:ext cx="7848872" cy="6765222"/>
            <a:chOff x="827584" y="177264"/>
            <a:chExt cx="7848872" cy="6765222"/>
          </a:xfrm>
        </p:grpSpPr>
        <p:grpSp>
          <p:nvGrpSpPr>
            <p:cNvPr id="18" name="群組 17"/>
            <p:cNvGrpSpPr/>
            <p:nvPr/>
          </p:nvGrpSpPr>
          <p:grpSpPr>
            <a:xfrm>
              <a:off x="827584" y="177264"/>
              <a:ext cx="7848872" cy="6765222"/>
              <a:chOff x="467544" y="-95862"/>
              <a:chExt cx="8316623" cy="7401719"/>
            </a:xfrm>
          </p:grpSpPr>
          <p:grpSp>
            <p:nvGrpSpPr>
              <p:cNvPr id="2" name="群組 48"/>
              <p:cNvGrpSpPr/>
              <p:nvPr/>
            </p:nvGrpSpPr>
            <p:grpSpPr>
              <a:xfrm>
                <a:off x="467544" y="-95862"/>
                <a:ext cx="8316623" cy="6770316"/>
                <a:chOff x="359833" y="87684"/>
                <a:chExt cx="8316623" cy="6770316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59833" y="87684"/>
                  <a:ext cx="8316623" cy="67703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矩形 47"/>
                <p:cNvSpPr/>
                <p:nvPr/>
              </p:nvSpPr>
              <p:spPr>
                <a:xfrm>
                  <a:off x="2987823" y="3041288"/>
                  <a:ext cx="3060642" cy="1278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b="1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5976457" y="764704"/>
                  <a:ext cx="2088232" cy="342390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4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4182484" y="2852936"/>
                <a:ext cx="173492" cy="9361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943804" y="571650"/>
                <a:ext cx="169200" cy="1692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3995936" y="2847012"/>
                <a:ext cx="169200" cy="1692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手繪多邊形 143"/>
              <p:cNvSpPr/>
              <p:nvPr/>
            </p:nvSpPr>
            <p:spPr>
              <a:xfrm>
                <a:off x="2921330" y="438528"/>
                <a:ext cx="5308270" cy="5842659"/>
              </a:xfrm>
              <a:custGeom>
                <a:avLst/>
                <a:gdLst>
                  <a:gd name="connsiteX0" fmla="*/ 59376 w 5308270"/>
                  <a:gd name="connsiteY0" fmla="*/ 5842659 h 5842659"/>
                  <a:gd name="connsiteX1" fmla="*/ 1460665 w 5308270"/>
                  <a:gd name="connsiteY1" fmla="*/ 5842659 h 5842659"/>
                  <a:gd name="connsiteX2" fmla="*/ 1448789 w 5308270"/>
                  <a:gd name="connsiteY2" fmla="*/ 3800104 h 5842659"/>
                  <a:gd name="connsiteX3" fmla="*/ 5308270 w 5308270"/>
                  <a:gd name="connsiteY3" fmla="*/ 3823854 h 5842659"/>
                  <a:gd name="connsiteX4" fmla="*/ 5284519 w 5308270"/>
                  <a:gd name="connsiteY4" fmla="*/ 0 h 5842659"/>
                  <a:gd name="connsiteX5" fmla="*/ 3075709 w 5308270"/>
                  <a:gd name="connsiteY5" fmla="*/ 11875 h 5842659"/>
                  <a:gd name="connsiteX6" fmla="*/ 3075709 w 5308270"/>
                  <a:gd name="connsiteY6" fmla="*/ 2280062 h 5842659"/>
                  <a:gd name="connsiteX7" fmla="*/ 0 w 5308270"/>
                  <a:gd name="connsiteY7" fmla="*/ 2291937 h 5842659"/>
                  <a:gd name="connsiteX8" fmla="*/ 0 w 5308270"/>
                  <a:gd name="connsiteY8" fmla="*/ 5842659 h 5842659"/>
                  <a:gd name="connsiteX9" fmla="*/ 59376 w 5308270"/>
                  <a:gd name="connsiteY9" fmla="*/ 5842659 h 584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08270" h="5842659">
                    <a:moveTo>
                      <a:pt x="59376" y="5842659"/>
                    </a:moveTo>
                    <a:lnTo>
                      <a:pt x="1460665" y="5842659"/>
                    </a:lnTo>
                    <a:cubicBezTo>
                      <a:pt x="1456706" y="5161807"/>
                      <a:pt x="1452748" y="4480956"/>
                      <a:pt x="1448789" y="3800104"/>
                    </a:cubicBezTo>
                    <a:lnTo>
                      <a:pt x="5308270" y="3823854"/>
                    </a:lnTo>
                    <a:lnTo>
                      <a:pt x="5284519" y="0"/>
                    </a:lnTo>
                    <a:lnTo>
                      <a:pt x="3075709" y="11875"/>
                    </a:lnTo>
                    <a:lnTo>
                      <a:pt x="3075709" y="2280062"/>
                    </a:lnTo>
                    <a:lnTo>
                      <a:pt x="0" y="2291937"/>
                    </a:lnTo>
                    <a:lnTo>
                      <a:pt x="0" y="5842659"/>
                    </a:lnTo>
                    <a:lnTo>
                      <a:pt x="59376" y="5842659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71707" y="5001762"/>
                <a:ext cx="733502" cy="395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5455375" y="2910330"/>
                <a:ext cx="2379985" cy="774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4000" b="1" dirty="0" smtClean="0">
                    <a:solidFill>
                      <a:schemeClr val="bg1"/>
                    </a:solidFill>
                  </a:rPr>
                  <a:t>3F</a:t>
                </a:r>
                <a:r>
                  <a:rPr lang="zh-TW" altLang="en-US" sz="4000" b="1" dirty="0" smtClean="0">
                    <a:solidFill>
                      <a:schemeClr val="bg1"/>
                    </a:solidFill>
                  </a:rPr>
                  <a:t>實驗室</a:t>
                </a: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3203848" y="556538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辦公室</a:t>
                </a:r>
                <a:endParaRPr lang="zh-TW" altLang="en-US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3203848" y="311711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儲藏櫃</a:t>
                </a:r>
                <a:endParaRPr lang="zh-TW" altLang="en-US" dirty="0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6787557" y="4039085"/>
                <a:ext cx="936104" cy="720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55576" y="6218419"/>
                <a:ext cx="915988" cy="1087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55976" y="6283506"/>
                <a:ext cx="752475" cy="957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9" name="上彎箭號 18"/>
            <p:cNvSpPr/>
            <p:nvPr/>
          </p:nvSpPr>
          <p:spPr>
            <a:xfrm flipH="1">
              <a:off x="2555776" y="5373216"/>
              <a:ext cx="1872208" cy="1152128"/>
            </a:xfrm>
            <a:prstGeom prst="bent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/>
                <a:t>3F</a:t>
              </a:r>
              <a:r>
                <a:rPr lang="zh-TW" altLang="en-US" sz="2400" b="1" dirty="0" smtClean="0"/>
                <a:t>實驗室</a:t>
              </a:r>
              <a:endParaRPr lang="zh-TW" altLang="en-US" sz="2400" b="1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03848" y="764704"/>
              <a:ext cx="2664296" cy="194421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43608" y="764704"/>
              <a:ext cx="2016224" cy="345638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043608" y="4293096"/>
              <a:ext cx="1368152" cy="158417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6200000">
              <a:off x="3133639" y="4403325"/>
              <a:ext cx="283637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人－他是何方神聖？</a:t>
            </a:r>
            <a:endParaRPr lang="zh-TW" altLang="en-US" sz="4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www.phys.nthu.edu.tw/c_teacher/photo/mftai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2037" y="2564904"/>
            <a:ext cx="3251963" cy="3024336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23528" y="227687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行書體" pitchFamily="65" charset="-120"/>
                <a:ea typeface="華康行書體" pitchFamily="65" charset="-120"/>
              </a:rPr>
              <a:t>戴明鳳教授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284984"/>
            <a:ext cx="53816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latin typeface="Times New Roman" pitchFamily="18" charset="0"/>
                <a:ea typeface="華康行書體" pitchFamily="65" charset="-120"/>
                <a:cs typeface="Times New Roman" pitchFamily="18" charset="0"/>
              </a:rPr>
              <a:t>普物實驗辦公室：綜三館 </a:t>
            </a:r>
            <a:r>
              <a:rPr lang="en-US" altLang="zh-TW" sz="2800" b="1" dirty="0" smtClean="0">
                <a:latin typeface="Times New Roman" pitchFamily="18" charset="0"/>
                <a:ea typeface="華康行書體" pitchFamily="65" charset="-120"/>
                <a:cs typeface="Times New Roman" pitchFamily="18" charset="0"/>
              </a:rPr>
              <a:t>R123</a:t>
            </a:r>
            <a:r>
              <a:rPr lang="zh-TW" altLang="en-US" sz="2800" b="1" dirty="0" smtClean="0">
                <a:latin typeface="Times New Roman" pitchFamily="18" charset="0"/>
                <a:ea typeface="華康行書體" pitchFamily="65" charset="-120"/>
                <a:cs typeface="Times New Roman" pitchFamily="18" charset="0"/>
              </a:rPr>
              <a:t>室</a:t>
            </a:r>
            <a:endParaRPr lang="en-US" altLang="zh-TW" sz="2800" b="1" dirty="0" smtClean="0">
              <a:latin typeface="Times New Roman" pitchFamily="18" charset="0"/>
              <a:ea typeface="華康行書體" pitchFamily="65" charset="-120"/>
              <a:cs typeface="Times New Roman" pitchFamily="18" charset="0"/>
            </a:endParaRPr>
          </a:p>
          <a:p>
            <a:endParaRPr lang="zh-TW" altLang="en-US" sz="2800" b="1" dirty="0">
              <a:latin typeface="Times New Roman" pitchFamily="18" charset="0"/>
              <a:ea typeface="華康行書體" pitchFamily="65" charset="-12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3528" y="4725144"/>
            <a:ext cx="60959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800" b="1" dirty="0" smtClean="0"/>
              <a:t>Tel:  03-5742562, 03-5162573</a:t>
            </a:r>
          </a:p>
          <a:p>
            <a:pPr>
              <a:spcBef>
                <a:spcPts val="600"/>
              </a:spcBef>
            </a:pPr>
            <a:r>
              <a:rPr lang="en-US" altLang="zh-TW" sz="2800" b="1" dirty="0" smtClean="0"/>
              <a:t>mobile: 0920-964-622</a:t>
            </a:r>
          </a:p>
          <a:p>
            <a:pPr>
              <a:spcBef>
                <a:spcPts val="600"/>
              </a:spcBef>
            </a:pPr>
            <a:r>
              <a:rPr lang="en-US" altLang="zh-TW" sz="2800" b="1" dirty="0" smtClean="0"/>
              <a:t>E-mail: mftai@phys.nthu.edu.tw</a:t>
            </a:r>
            <a:endParaRPr lang="zh-TW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472608" cy="747464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人－他是何方神聖？</a:t>
            </a:r>
            <a:endParaRPr lang="zh-TW" altLang="en-US" sz="4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hsin\Desktop\普物實驗\P9141073.JPG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/>
          <a:stretch>
            <a:fillRect/>
          </a:stretch>
        </p:blipFill>
        <p:spPr bwMode="auto">
          <a:xfrm rot="5400000">
            <a:off x="-295683" y="2495509"/>
            <a:ext cx="3038622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8" name="Picture 6" descr="C:\Users\hsin\Desktop\普物實驗\P914108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20272" y="188640"/>
            <a:ext cx="1845425" cy="25935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/>
          <p:cNvSpPr txBox="1"/>
          <p:nvPr/>
        </p:nvSpPr>
        <p:spPr>
          <a:xfrm>
            <a:off x="107504" y="5085184"/>
            <a:ext cx="2354585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李芳</a:t>
            </a:r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瑜</a:t>
            </a:r>
            <a:endParaRPr lang="en-US" altLang="zh-TW" sz="2400" b="1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--</a:t>
            </a:r>
            <a:r>
              <a:rPr lang="zh-TW" altLang="en-US" sz="24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實驗室大總管</a:t>
            </a:r>
            <a:endParaRPr lang="en-US" altLang="zh-TW" sz="24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zh-TW" altLang="en-US" sz="24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第一號靈魂人物</a:t>
            </a:r>
            <a:endParaRPr lang="zh-TW" altLang="en-US" sz="2400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23728" y="1052736"/>
            <a:ext cx="45365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普物實驗研發團隊成員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辦公室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-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R123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室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電話：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03-5742562, 03-5162573</a:t>
            </a: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分機：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42562, 62573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59600" y="5877272"/>
            <a:ext cx="418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林家賢</a:t>
            </a:r>
            <a:r>
              <a:rPr lang="zh-TW" altLang="en-US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、廖偉翔、黃希瑜、莊中辰</a:t>
            </a:r>
          </a:p>
          <a:p>
            <a:pPr algn="ctr"/>
            <a:r>
              <a:rPr lang="en-US" altLang="zh-TW" sz="2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zh-TW" altLang="en-US" sz="2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演示、科普活動助理團隊</a:t>
            </a:r>
            <a:endParaRPr lang="zh-TW" altLang="en-US" sz="2000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83768" y="551723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林錦言</a:t>
            </a:r>
            <a:endParaRPr lang="en-US" altLang="zh-TW" sz="2400" b="1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zh-TW" altLang="en-US" sz="2000" b="1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技術工程師</a:t>
            </a:r>
            <a:endParaRPr lang="en-US" altLang="zh-TW" sz="2000" b="1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ctr"/>
            <a:r>
              <a:rPr lang="en-US" altLang="zh-TW" sz="2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</a:t>
            </a:r>
            <a:r>
              <a:rPr lang="zh-TW" altLang="en-US" sz="2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實驗室第一號副手</a:t>
            </a:r>
            <a:endParaRPr lang="en-US" altLang="zh-TW" sz="20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" name="Picture 3" descr="F:\清大普物實驗室簡介影片\20150901普物實驗室團隊合照\20150910普物實驗室團隊合照-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284984"/>
            <a:ext cx="1872208" cy="20029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時－甚麼時候要到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27584" y="2010649"/>
            <a:ext cx="4305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  <a:ea typeface="華康行書體" pitchFamily="65" charset="-120"/>
              </a:rPr>
              <a:t>13:20</a:t>
            </a:r>
            <a:r>
              <a:rPr lang="zh-TW" altLang="en-US" sz="3200" dirty="0" smtClean="0">
                <a:solidFill>
                  <a:srgbClr val="FF0000"/>
                </a:solidFill>
                <a:ea typeface="華康行書體" pitchFamily="65" charset="-120"/>
              </a:rPr>
              <a:t>前到課、並簽到！</a:t>
            </a:r>
            <a:endParaRPr lang="en-US" altLang="zh-TW" sz="3200" dirty="0" smtClean="0">
              <a:solidFill>
                <a:srgbClr val="FF0000"/>
              </a:solidFill>
              <a:ea typeface="華康行書體" pitchFamily="65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86510"/>
              </p:ext>
            </p:extLst>
          </p:nvPr>
        </p:nvGraphicFramePr>
        <p:xfrm>
          <a:off x="251520" y="2996952"/>
          <a:ext cx="5760640" cy="2376264"/>
        </p:xfrm>
        <a:graphic>
          <a:graphicData uri="http://schemas.openxmlformats.org/drawingml/2006/table">
            <a:tbl>
              <a:tblPr/>
              <a:tblGrid>
                <a:gridCol w="4176464"/>
                <a:gridCol w="1584176"/>
              </a:tblGrid>
              <a:tr h="594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基本度量與數據分析實驗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</a:t>
                      </a:r>
                      <a:r>
                        <a:rPr lang="zh-TW" sz="2400" b="1" kern="1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實驗室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牛頓第二運動定律實驗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實驗室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向心力實驗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400" b="1" kern="1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3F</a:t>
                      </a:r>
                      <a:r>
                        <a:rPr lang="zh-TW" altLang="en-US" sz="2400" b="1" kern="1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sz="2400" b="1" kern="1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實驗室</a:t>
                      </a:r>
                      <a:endParaRPr lang="zh-TW" sz="2400" b="1" kern="1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A.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演示實驗－運動學與力學篇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125</a:t>
                      </a:r>
                      <a:r>
                        <a:rPr lang="zh-TW" sz="2400" b="1" kern="1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實驗室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 r="-2381" b="2019"/>
          <a:stretch/>
        </p:blipFill>
        <p:spPr bwMode="auto">
          <a:xfrm>
            <a:off x="6031984" y="0"/>
            <a:ext cx="30963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51817" y="-26765"/>
            <a:ext cx="6724439" cy="6401753"/>
            <a:chOff x="367841" y="56416"/>
            <a:chExt cx="6724439" cy="6401753"/>
          </a:xfrm>
        </p:grpSpPr>
        <p:sp>
          <p:nvSpPr>
            <p:cNvPr id="1025" name="Rectangle 1"/>
            <p:cNvSpPr>
              <a:spLocks noChangeArrowheads="1"/>
            </p:cNvSpPr>
            <p:nvPr/>
          </p:nvSpPr>
          <p:spPr bwMode="auto">
            <a:xfrm>
              <a:off x="367841" y="56416"/>
              <a:ext cx="6652431" cy="640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3556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			</a:t>
              </a:r>
              <a:endParaRPr kumimoji="1" lang="zh-TW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  <a:p>
              <a:pPr marL="0" marR="0" lvl="0" indent="35560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Ø"/>
                <a:tabLst/>
              </a:pPr>
              <a:r>
                <a:rPr kumimoji="1" lang="zh-TW" altLang="en-US" sz="3200" b="1" dirty="0" smtClean="0">
                  <a:latin typeface="標楷體" pitchFamily="65" charset="-120"/>
                  <a:ea typeface="標楷體" pitchFamily="65" charset="-120"/>
                  <a:cs typeface="新細明體" pitchFamily="18" charset="-120"/>
                </a:rPr>
                <a:t>課</a:t>
              </a:r>
              <a:r>
                <a:rPr kumimoji="1" lang="zh-TW" altLang="en-US" sz="3200" b="1" dirty="0">
                  <a:latin typeface="標楷體" pitchFamily="65" charset="-120"/>
                  <a:ea typeface="標楷體" pitchFamily="65" charset="-120"/>
                  <a:cs typeface="新細明體" pitchFamily="18" charset="-120"/>
                </a:rPr>
                <a:t>程</a:t>
              </a:r>
              <a:r>
                <a:rPr kumimoji="1" lang="zh-TW" altLang="en-US" sz="3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新細明體" pitchFamily="18" charset="-120"/>
                </a:rPr>
                <a:t>內容</a:t>
              </a: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標楷體" pitchFamily="65" charset="-120"/>
                  <a:ea typeface="標楷體" pitchFamily="65" charset="-120"/>
                  <a:cs typeface="新細明體" pitchFamily="18" charset="-120"/>
                </a:rPr>
                <a:t>﹕</a:t>
              </a:r>
            </a:p>
            <a:p>
              <a:pPr lvl="0" indent="3556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1.</a:t>
              </a:r>
              <a:r>
                <a:rPr kumimoji="1" lang="zh-TW" altLang="en-US" sz="32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技術員介紹及各技術員負責事項</a:t>
              </a:r>
              <a:endPara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  <a:p>
              <a:pPr lvl="0" indent="3556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2.</a:t>
              </a:r>
              <a:r>
                <a:rPr kumimoji="1" lang="zh-TW" altLang="en-US" sz="32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教室介紹</a:t>
              </a:r>
              <a:endPara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endParaRPr>
            </a:p>
            <a:p>
              <a:pPr marL="0" marR="0" lvl="0" indent="35560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3.</a:t>
              </a:r>
              <a:r>
                <a:rPr kumimoji="1" lang="zh-TW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講師助教責任義務</a:t>
              </a:r>
              <a:endPara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endParaRPr>
            </a:p>
            <a:p>
              <a:pPr marL="0" marR="0" lvl="0" indent="35560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4.</a:t>
              </a:r>
              <a:r>
                <a:rPr kumimoji="1" lang="zh-TW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實驗網站及課程安排介紹。</a:t>
              </a:r>
              <a:endPara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endParaRPr>
            </a:p>
            <a:p>
              <a:pPr marL="717550" marR="0" lvl="0" indent="-92075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(</a:t>
              </a:r>
              <a:r>
                <a:rPr kumimoji="1" lang="zh-TW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若課程因故有變動，將於透過</a:t>
              </a: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E-mail</a:t>
              </a:r>
              <a:r>
                <a:rPr kumimoji="1" lang="zh-TW" altLang="en-US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 聯絡 或於普物網站上公布，請上課前務必先確認</a:t>
              </a:r>
              <a:r>
                <a:rPr kumimoji="1" lang="en-US" altLang="zh-TW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rPr>
                <a:t>)</a:t>
              </a:r>
              <a:endPara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五角星形 2">
              <a:hlinkClick r:id="rId2" action="ppaction://hlinksldjump"/>
            </p:cNvPr>
            <p:cNvSpPr/>
            <p:nvPr/>
          </p:nvSpPr>
          <p:spPr>
            <a:xfrm>
              <a:off x="4355976" y="2773818"/>
              <a:ext cx="288032" cy="288032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五角星形 3">
              <a:hlinkClick r:id="rId3" action="ppaction://hlinksldjump"/>
            </p:cNvPr>
            <p:cNvSpPr/>
            <p:nvPr/>
          </p:nvSpPr>
          <p:spPr>
            <a:xfrm>
              <a:off x="6804248" y="1340768"/>
              <a:ext cx="288032" cy="288032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五角星形 6">
              <a:hlinkClick r:id="" action="ppaction://noaction"/>
            </p:cNvPr>
            <p:cNvSpPr/>
            <p:nvPr/>
          </p:nvSpPr>
          <p:spPr>
            <a:xfrm>
              <a:off x="6012160" y="3617952"/>
              <a:ext cx="288032" cy="288032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五角星形 8">
              <a:hlinkClick r:id="rId4" action="ppaction://hlinksldjump"/>
            </p:cNvPr>
            <p:cNvSpPr/>
            <p:nvPr/>
          </p:nvSpPr>
          <p:spPr>
            <a:xfrm>
              <a:off x="2837736" y="2137440"/>
              <a:ext cx="288032" cy="288032"/>
            </a:xfrm>
            <a:prstGeom prst="star5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Picture 6" descr="C:\Users\hsin\Desktop\普物實驗\P9141084.JPG"/>
          <p:cNvPicPr>
            <a:picLocks noChangeAspect="1" noChangeArrowheads="1"/>
          </p:cNvPicPr>
          <p:nvPr/>
        </p:nvPicPr>
        <p:blipFill>
          <a:blip r:embed="rId5" cstate="print"/>
          <a:srcRect l="54243" t="9966" r="9336" b="21784"/>
          <a:stretch>
            <a:fillRect/>
          </a:stretch>
        </p:blipFill>
        <p:spPr bwMode="auto">
          <a:xfrm>
            <a:off x="6670774" y="3257292"/>
            <a:ext cx="2464410" cy="3463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0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101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時－甚麼時候才可以走</a:t>
            </a:r>
            <a:r>
              <a:rPr lang="en-US" altLang="zh-TW" dirty="0" smtClean="0"/>
              <a:t>......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514600"/>
            <a:ext cx="6153150" cy="43434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2780928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dirty="0" smtClean="0">
                <a:latin typeface="華康娃娃體W7" pitchFamily="81" charset="-120"/>
                <a:ea typeface="華康娃娃體W7" pitchFamily="81" charset="-120"/>
              </a:rPr>
              <a:t>分組吧！</a:t>
            </a:r>
            <a:endParaRPr lang="zh-TW" altLang="en-US" sz="8800" dirty="0">
              <a:latin typeface="華康娃娃體W7" pitchFamily="81" charset="-120"/>
              <a:ea typeface="華康娃娃體W7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05800" cy="1143000"/>
          </a:xfrm>
        </p:spPr>
        <p:txBody>
          <a:bodyPr/>
          <a:lstStyle/>
          <a:p>
            <a:r>
              <a:rPr lang="zh-TW" altLang="en-US" dirty="0" smtClean="0"/>
              <a:t>事－來到這裡要幹嘛？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67544" y="1402900"/>
            <a:ext cx="54809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典型實驗：</a:t>
            </a:r>
            <a:endParaRPr lang="en-US" altLang="zh-TW" sz="3200" b="1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基本度量與數據分析實驗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牛頓第二運動定律實驗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向心力實驗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轉動慣量實驗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碰撞運動實驗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一維與二維力學振盪及駐波實驗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7.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簡諧運動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8.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熱力學實驗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148064" y="1484784"/>
            <a:ext cx="374493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200" b="1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演示實驗：</a:t>
            </a:r>
            <a:endParaRPr lang="en-US" altLang="zh-TW" sz="3200" b="1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A.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運動學與力學篇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B.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轉動力學篇</a:t>
            </a:r>
            <a:endParaRPr lang="en-US" altLang="zh-TW" sz="2800" dirty="0" smtClean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C.</a:t>
            </a:r>
            <a:r>
              <a:rPr lang="zh-TW" altLang="en-US" sz="2800" dirty="0" smtClean="0">
                <a:latin typeface="Times New Roman" panose="02020603050405020304" pitchFamily="18" charset="0"/>
                <a:ea typeface="華康正顏楷體W5" pitchFamily="65" charset="-120"/>
                <a:cs typeface="Times New Roman" panose="02020603050405020304" pitchFamily="18" charset="0"/>
              </a:rPr>
              <a:t>波動力學與熱力學篇</a:t>
            </a:r>
            <a:endParaRPr lang="zh-TW" altLang="en-US" sz="2800" dirty="0">
              <a:latin typeface="Times New Roman" panose="02020603050405020304" pitchFamily="18" charset="0"/>
              <a:ea typeface="華康正顏楷體W5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實驗課注意事項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依規定時間準時抵達實驗教室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，記得簽到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。</a:t>
            </a: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實驗課的課前小考約於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13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15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開始，考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10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分鐘，逾時不候。</a:t>
            </a: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當天的</a:t>
            </a:r>
            <a:r>
              <a:rPr lang="zh-TW" altLang="zh-TW" b="1" dirty="0" smtClean="0">
                <a:latin typeface="標楷體" pitchFamily="65" charset="-120"/>
                <a:ea typeface="標楷體" pitchFamily="65" charset="-120"/>
              </a:rPr>
              <a:t>預報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請在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實驗開始</a:t>
            </a:r>
            <a:r>
              <a:rPr lang="zh-TW" altLang="zh-TW" b="1" dirty="0" smtClean="0">
                <a:latin typeface="標楷體" pitchFamily="65" charset="-120"/>
                <a:ea typeface="標楷體" pitchFamily="65" charset="-120"/>
              </a:rPr>
              <a:t>前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繳交，逾時不候。</a:t>
            </a: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當次實驗的報告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封面＋預報＋結報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，在下次上課繳交。</a:t>
            </a:r>
          </a:p>
          <a:p>
            <a:pPr lvl="0"/>
            <a:r>
              <a:rPr lang="zh-TW" altLang="zh-TW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不接受遲交的報告，缺交報告者為</a:t>
            </a:r>
            <a:r>
              <a:rPr lang="en-US" altLang="zh-TW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0</a:t>
            </a:r>
            <a:r>
              <a:rPr lang="zh-TW" altLang="zh-TW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分。</a:t>
            </a: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若遇特殊因素缺課，請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先向助教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請假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，並主動約補做時間。</a:t>
            </a:r>
            <a:endParaRPr lang="zh-TW" altLang="zh-TW" dirty="0" smtClean="0">
              <a:latin typeface="標楷體" pitchFamily="65" charset="-120"/>
              <a:ea typeface="標楷體" pitchFamily="65" charset="-120"/>
            </a:endParaRP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禁止攜帶食物進入實驗室，違者處以勞動服務。</a:t>
            </a:r>
          </a:p>
          <a:p>
            <a:pPr lvl="0"/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實驗結束離開實驗室前，請收拾好儀器、拔插頭關電源、整理好環境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含外面櫃子中的垃圾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；由助教檢查後才可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以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離開。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>
                <a:latin typeface="Times New Roman" pitchFamily="18" charset="0"/>
                <a:cs typeface="Times New Roman" pitchFamily="18" charset="0"/>
              </a:rPr>
              <a:t>實驗報告規定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lvl="0"/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實驗課前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預報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；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課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後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結報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繳交報告：預報與結報釘在一起交</a:t>
            </a:r>
            <a:endParaRPr lang="zh-TW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各項報告都是</a:t>
            </a:r>
            <a:r>
              <a:rPr lang="zh-TW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一人一份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預報手寫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結報電腦打字或手寫皆可。</a:t>
            </a:r>
          </a:p>
          <a:p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電腦打字的格式：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(1)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字型：標楷體、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Time New Roman</a:t>
            </a:r>
            <a:b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(2)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字體：內文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12(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半形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，標題可斟酌放大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84168" y="2708920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切勿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COPY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！拷貝者</a:t>
            </a:r>
            <a:r>
              <a:rPr lang="en-US" altLang="zh-TW" sz="4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分！</a:t>
            </a:r>
            <a:endParaRPr lang="zh-TW" alt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35896" y="42930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【格式統一整齊為上】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報告內容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4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預報</a:t>
            </a:r>
            <a:endParaRPr lang="en-US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預報限定最多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面</a:t>
            </a:r>
            <a:r>
              <a:rPr lang="en-US" altLang="zh-TW" b="1" dirty="0" err="1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A4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，不需封面，請在第一面的右上角寫上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班別、組別、學號、姓名。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』</a:t>
            </a:r>
          </a:p>
          <a:p>
            <a:pPr marL="514350" indent="-5143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內容包括：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原理、預習問題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預測結果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設計實驗記錄單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 algn="ctr"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 algn="ctr">
              <a:buNone/>
            </a:pPr>
            <a:r>
              <a:rPr lang="zh-TW" altLang="en-US" sz="32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請閱讀完參考資料後，用自己的話來寫。</a:t>
            </a:r>
            <a:endParaRPr lang="en-US" altLang="zh-TW" sz="3200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514350" indent="-514350" algn="ctr">
              <a:buNone/>
            </a:pPr>
            <a:r>
              <a:rPr lang="zh-TW" altLang="en-US" sz="32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不要從頭抄抄到尾！這樣沒什麼幫助！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報告內容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7715200" cy="5661248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zh-TW" altLang="en-US" sz="4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結報</a:t>
            </a:r>
            <a:endParaRPr lang="en-US" dirty="0" smtClean="0">
              <a:latin typeface="+mn-ea"/>
            </a:endParaRPr>
          </a:p>
          <a:p>
            <a:pPr marL="514350" indent="-514350">
              <a:buNone/>
            </a:pPr>
            <a:r>
              <a:rPr lang="en-US" altLang="zh-TW" sz="3400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400" dirty="0" smtClean="0">
                <a:latin typeface="標楷體" pitchFamily="65" charset="-120"/>
                <a:ea typeface="標楷體" pitchFamily="65" charset="-120"/>
              </a:rPr>
              <a:t>紙張規格為</a:t>
            </a:r>
            <a:r>
              <a:rPr lang="en-US" altLang="en-US" sz="3400" dirty="0" smtClean="0">
                <a:latin typeface="標楷體" pitchFamily="65" charset="-120"/>
                <a:ea typeface="標楷體" pitchFamily="65" charset="-120"/>
              </a:rPr>
              <a:t>A4</a:t>
            </a:r>
            <a:r>
              <a:rPr lang="zh-TW" altLang="en-US" sz="3400" dirty="0" smtClean="0">
                <a:latin typeface="標楷體" pitchFamily="65" charset="-120"/>
                <a:ea typeface="標楷體" pitchFamily="65" charset="-120"/>
              </a:rPr>
              <a:t>，不限定頁數，封面請參考網站範例。</a:t>
            </a:r>
            <a:endParaRPr lang="en-US" altLang="zh-TW" sz="3400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en-US" altLang="zh-TW" sz="34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400" dirty="0" smtClean="0">
                <a:latin typeface="標楷體" pitchFamily="65" charset="-120"/>
                <a:ea typeface="標楷體" pitchFamily="65" charset="-120"/>
              </a:rPr>
              <a:t>內容包括： </a:t>
            </a:r>
            <a:r>
              <a:rPr lang="en-US" altLang="zh-TW" sz="34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400" dirty="0" smtClean="0">
                <a:latin typeface="標楷體" pitchFamily="65" charset="-120"/>
                <a:ea typeface="標楷體" pitchFamily="65" charset="-120"/>
              </a:rPr>
              <a:t>包含預報</a:t>
            </a:r>
            <a:r>
              <a:rPr lang="en-US" altLang="zh-TW" sz="3400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一、目的 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二、原理 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三、儀器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   </a:t>
            </a: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四、步驟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實做實寫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五、結果與分析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六、問題討論 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七、心得及建議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八、參考資料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360363" indent="-4763">
              <a:lnSpc>
                <a:spcPct val="120000"/>
              </a:lnSpc>
              <a:buNone/>
              <a:tabLst>
                <a:tab pos="539750" algn="l"/>
              </a:tabLst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九、附錄</a:t>
            </a:r>
            <a:r>
              <a:rPr lang="en-US" altLang="en-US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最後附上有</a:t>
            </a:r>
            <a:r>
              <a:rPr lang="zh-TW" altLang="en-US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助教簽名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的數據記錄單</a:t>
            </a:r>
            <a:r>
              <a:rPr lang="en-US" altLang="en-US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dirty="0" smtClean="0">
              <a:latin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pic.pimg.tw/nico5227/4a87953b433b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212976"/>
            <a:ext cx="3024336" cy="3024336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539552" y="1916832"/>
            <a:ext cx="762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華康抖抖體W5" pitchFamily="81" charset="-120"/>
                <a:ea typeface="華康抖抖體W5" pitchFamily="81" charset="-120"/>
              </a:rPr>
              <a:t>阿</a:t>
            </a:r>
            <a:r>
              <a:rPr lang="en-US" altLang="zh-TW" sz="4000" dirty="0" smtClean="0">
                <a:latin typeface="華康抖抖體W5" pitchFamily="81" charset="-120"/>
                <a:ea typeface="華康抖抖體W5" pitchFamily="81" charset="-120"/>
              </a:rPr>
              <a:t>~~~~</a:t>
            </a:r>
            <a:r>
              <a:rPr lang="zh-TW" altLang="en-US" sz="4000" dirty="0" smtClean="0">
                <a:latin typeface="華康抖抖體W5" pitchFamily="81" charset="-120"/>
                <a:ea typeface="華康抖抖體W5" pitchFamily="81" charset="-120"/>
              </a:rPr>
              <a:t>那報告到底要怎麼寫咧</a:t>
            </a:r>
            <a:r>
              <a:rPr lang="en-US" altLang="zh-TW" sz="4000" dirty="0" smtClean="0">
                <a:latin typeface="華康抖抖體W5" pitchFamily="81" charset="-120"/>
                <a:ea typeface="華康抖抖體W5" pitchFamily="81" charset="-120"/>
              </a:rPr>
              <a:t>???</a:t>
            </a:r>
            <a:endParaRPr lang="zh-TW" altLang="en-US" sz="4000" dirty="0">
              <a:latin typeface="華康抖抖體W5" pitchFamily="81" charset="-120"/>
              <a:ea typeface="華康抖抖體W5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實驗報告基本概念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9263" indent="-449263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完整的報告是要讓沒做過實驗的人能清楚的知道你做了甚麼，並能夠重複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449263" indent="-449263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報告不只是數據紀錄，各項計算方法、數據分析都要寫出來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449263" indent="-449263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6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hlinkClick r:id="rId3" action="ppaction://hlinksldjump"/>
              </a:rPr>
              <a:t>格式必須要整齊一致</a:t>
            </a:r>
            <a:endParaRPr lang="en-US" altLang="zh-TW" sz="36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449263" indent="-449263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遇到專有名詞請附上英文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報告格式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邊界：上下左右皆為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2</a:t>
            </a:r>
          </a:p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行距：單行間距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字型：標楷體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中文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Time New Roman(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英文數字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字體：內文</a:t>
            </a:r>
            <a:r>
              <a:rPr lang="en-US" dirty="0" smtClean="0">
                <a:latin typeface="標楷體" pitchFamily="65" charset="-120"/>
                <a:ea typeface="標楷體" pitchFamily="65" charset="-120"/>
              </a:rPr>
              <a:t>12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，標題可斟酌放大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必須有頁碼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必須要標號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  一、  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一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1.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(1)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a.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(a)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  羅馬字只能放在最高層的分類</a:t>
            </a: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endParaRPr lang="zh-TW" altLang="en-US" dirty="0">
              <a:latin typeface="+mj-ea"/>
              <a:ea typeface="+mj-ea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2000232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3214678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000496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000628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5786446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786578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500958" y="507207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" y="332656"/>
            <a:ext cx="9156439" cy="637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8432" y="476673"/>
            <a:ext cx="2249312" cy="62355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hlinkClick r:id="rId3" action="ppaction://hlinksldjump"/>
              </a:rPr>
              <a:t>報告可以這樣寫</a:t>
            </a:r>
            <a:r>
              <a:rPr lang="en-US" altLang="zh-TW" dirty="0" smtClean="0">
                <a:hlinkClick r:id="rId3" action="ppaction://hlinksldjump"/>
              </a:rPr>
              <a:t>...</a:t>
            </a:r>
            <a:endParaRPr lang="zh-TW" altLang="en-US" dirty="0">
              <a:hlinkClick r:id="rId4" action="ppaction://hlinksldjump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TW" sz="3600" dirty="0" smtClean="0">
                <a:latin typeface="+mn-ea"/>
              </a:rPr>
              <a:t>   </a:t>
            </a:r>
          </a:p>
          <a:p>
            <a:pPr marL="514350" indent="-514350">
              <a:buNone/>
            </a:pPr>
            <a:r>
              <a:rPr lang="en-US" altLang="zh-TW" sz="3600" dirty="0" smtClean="0">
                <a:latin typeface="+mn-ea"/>
              </a:rPr>
              <a:t>   </a:t>
            </a:r>
            <a:r>
              <a:rPr lang="zh-TW" altLang="en-US" sz="3600" dirty="0" smtClean="0">
                <a:latin typeface="+mn-ea"/>
              </a:rPr>
              <a:t>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5" action="ppaction://hlinksldjump"/>
              </a:rPr>
              <a:t>一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、目的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6" action="ppaction://hlinksldjump"/>
              </a:rPr>
              <a:t>二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、原理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7" action="ppaction://hlinksldjump"/>
              </a:rPr>
              <a:t>三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、儀器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8" action="ppaction://hlinksldjump"/>
              </a:rPr>
              <a:t>四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、步驟    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9" action="ppaction://hlinksldjump"/>
              </a:rPr>
              <a:t>五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、結果與分析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10" action="ppaction://hlinksldjump"/>
              </a:rPr>
              <a:t>六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、問題討論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11" action="ppaction://hlinksldjump"/>
              </a:rPr>
              <a:t>七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、心得及建議 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  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  <a:hlinkClick r:id="rId12" action="ppaction://hlinksldjump"/>
              </a:rPr>
              <a:t>八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、參考資料   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514350" indent="-514350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   九、附錄</a:t>
            </a:r>
            <a:r>
              <a:rPr lang="en-US" altLang="en-US" sz="24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最後附上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有助教簽名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的數據記錄單</a:t>
            </a:r>
            <a:r>
              <a:rPr lang="en-US" altLang="en-US" sz="24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動作按鈕: 下一項 6">
            <a:hlinkClick r:id="" action="ppaction://noaction" highlightClick="1"/>
          </p:cNvPr>
          <p:cNvSpPr/>
          <p:nvPr/>
        </p:nvSpPr>
        <p:spPr>
          <a:xfrm>
            <a:off x="8639944" y="6425952"/>
            <a:ext cx="504056" cy="43204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一、目的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algn="ctr">
              <a:buNone/>
            </a:pPr>
            <a:r>
              <a:rPr lang="zh-TW" altLang="zh-TW" sz="4000" dirty="0" smtClean="0">
                <a:latin typeface="標楷體" pitchFamily="65" charset="-120"/>
                <a:ea typeface="標楷體" pitchFamily="65" charset="-120"/>
              </a:rPr>
              <a:t>這個實驗主要的目的是什麼呢？</a:t>
            </a:r>
            <a:endParaRPr lang="en-US" altLang="zh-TW" sz="4000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r>
              <a:rPr lang="zh-TW" altLang="zh-TW" sz="4000" dirty="0" smtClean="0">
                <a:latin typeface="標楷體" pitchFamily="65" charset="-120"/>
                <a:ea typeface="標楷體" pitchFamily="65" charset="-120"/>
              </a:rPr>
              <a:t>從這個實驗可以學到什麼呢？</a:t>
            </a:r>
            <a:endParaRPr lang="en-US" altLang="zh-TW" sz="4000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endParaRPr lang="en-US" altLang="zh-TW" sz="4000" dirty="0" smtClean="0">
              <a:latin typeface="+mn-ea"/>
            </a:endParaRPr>
          </a:p>
          <a:p>
            <a:pPr algn="ctr">
              <a:buNone/>
            </a:pPr>
            <a:endParaRPr lang="en-US" altLang="zh-TW" sz="4000" dirty="0" smtClean="0">
              <a:latin typeface="+mn-ea"/>
            </a:endParaRPr>
          </a:p>
          <a:p>
            <a:pPr algn="ctr">
              <a:buNone/>
            </a:pPr>
            <a:endParaRPr lang="en-US" altLang="zh-TW" sz="4000" dirty="0" smtClean="0">
              <a:latin typeface="+mn-ea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用自己的話寫下這次實驗的目的</a:t>
            </a:r>
            <a:r>
              <a:rPr lang="en-US" altLang="en-US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en-US" dirty="0" smtClean="0">
                <a:latin typeface="標楷體" pitchFamily="65" charset="-120"/>
                <a:ea typeface="標楷體" pitchFamily="65" charset="-120"/>
              </a:rPr>
            </a:b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 descr="C:\Users\acer\Desktop\新增資料夾\DSCF323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12976"/>
            <a:ext cx="6628097" cy="1643074"/>
          </a:xfrm>
          <a:prstGeom prst="rect">
            <a:avLst/>
          </a:prstGeom>
          <a:noFill/>
        </p:spPr>
      </p:pic>
      <p:sp>
        <p:nvSpPr>
          <p:cNvPr id="5" name="動作按鈕: 起點 4">
            <a:hlinkClick r:id="rId4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二、原理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0" indent="0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你可以參考實驗講義、網路上查到的資料、普物網站上的資料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等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用自己的方式寫出來</a:t>
            </a:r>
            <a:endParaRPr lang="en-US" altLang="zh-TW" sz="40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較長的公式推導可以放在附錄中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zh-TW" dirty="0" smtClean="0">
                <a:latin typeface="標楷體" pitchFamily="65" charset="-120"/>
                <a:ea typeface="標楷體" pitchFamily="65" charset="-120"/>
              </a:rPr>
              <a:t>理論應盡可能寫得簡單清晰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可使用方程式編輯器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acer\Desktop\新增資料夾\DSCF3234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785794"/>
            <a:ext cx="7385075" cy="5538806"/>
          </a:xfrm>
          <a:prstGeom prst="rect">
            <a:avLst/>
          </a:prstGeom>
          <a:noFill/>
        </p:spPr>
      </p:pic>
      <p:sp>
        <p:nvSpPr>
          <p:cNvPr id="5" name="動作按鈕: 起點 4">
            <a:hlinkClick r:id="rId4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三、儀器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你實際上有哪些儀器就寫那些、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裝置怎麼裝就怎麼寫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可以條列式、可以列表格、可以放照片、用畫的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……</a:t>
            </a:r>
          </a:p>
          <a:p>
            <a:pPr algn="ctr">
              <a:buNone/>
            </a:pPr>
            <a:r>
              <a:rPr lang="zh-TW" altLang="en-US" sz="36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重點是要寫清楚並真實</a:t>
            </a:r>
            <a:r>
              <a:rPr lang="en-US" altLang="en-US" dirty="0" smtClean="0">
                <a:latin typeface="+mn-ea"/>
              </a:rPr>
              <a:t/>
            </a:r>
            <a:br>
              <a:rPr lang="en-US" altLang="en-US" dirty="0" smtClean="0">
                <a:latin typeface="+mn-ea"/>
              </a:rPr>
            </a:br>
            <a:endParaRPr lang="en-US" altLang="zh-TW" dirty="0" smtClean="0">
              <a:latin typeface="+mn-ea"/>
            </a:endParaRPr>
          </a:p>
        </p:txBody>
      </p:sp>
      <p:pic>
        <p:nvPicPr>
          <p:cNvPr id="4099" name="Picture 3" descr="C:\Users\acer\Desktop\新增資料夾\DSCF32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042739" y="2230069"/>
            <a:ext cx="1071570" cy="6781800"/>
          </a:xfrm>
          <a:prstGeom prst="rect">
            <a:avLst/>
          </a:prstGeom>
          <a:noFill/>
        </p:spPr>
      </p:pic>
      <p:sp>
        <p:nvSpPr>
          <p:cNvPr id="6" name="動作按鈕: 起點 5">
            <a:hlinkClick r:id="rId4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四、步驟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0" indent="0" algn="ctr">
              <a:buNone/>
            </a:pP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你實際上做了哪些步驟就照實寫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r>
              <a:rPr lang="zh-TW" altLang="en-US" sz="39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請清楚的列出實驗步驟的重點</a:t>
            </a:r>
            <a:endParaRPr lang="en-US" altLang="zh-TW" sz="39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endParaRPr lang="en-US" altLang="zh-TW" sz="36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273050" indent="357188">
              <a:buNone/>
            </a:pPr>
            <a:r>
              <a:rPr lang="en-US" altLang="zh-TW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要測量哪些數據</a:t>
            </a:r>
            <a:endParaRPr lang="en-US" altLang="zh-TW" sz="30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273050" indent="357188">
              <a:buNone/>
            </a:pPr>
            <a:r>
              <a:rPr lang="en-US" altLang="zh-TW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要架設</a:t>
            </a:r>
            <a:r>
              <a:rPr lang="en-US" altLang="zh-TW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哪些設備</a:t>
            </a:r>
            <a:endParaRPr lang="en-US" altLang="zh-TW" sz="30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273050" indent="357188">
              <a:buNone/>
            </a:pPr>
            <a:r>
              <a:rPr lang="en-US" altLang="zh-TW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要畫哪些圖、做哪些分析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acer\Desktop\新增資料夾\DSCF3236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571480"/>
            <a:ext cx="7385075" cy="5538806"/>
          </a:xfrm>
          <a:prstGeom prst="rect">
            <a:avLst/>
          </a:prstGeom>
          <a:noFill/>
        </p:spPr>
      </p:pic>
      <p:cxnSp>
        <p:nvCxnSpPr>
          <p:cNvPr id="6" name="直線接點 5"/>
          <p:cNvCxnSpPr/>
          <p:nvPr/>
        </p:nvCxnSpPr>
        <p:spPr>
          <a:xfrm>
            <a:off x="1000100" y="1500174"/>
            <a:ext cx="364333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928662" y="3714752"/>
            <a:ext cx="2357454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071538" y="4572008"/>
            <a:ext cx="300039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動作按鈕: 起點 8">
            <a:hlinkClick r:id="rId4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五、結果與分析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273050" indent="357188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實驗數據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273050" indent="357188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作圖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273050" indent="357188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分析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討論、比較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)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五、結果與分析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 fontScale="77500" lnSpcReduction="20000"/>
          </a:bodyPr>
          <a:lstStyle/>
          <a:p>
            <a:pPr marL="273050" indent="357188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實驗數據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請自己做表格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(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完整的表格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)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建議使用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word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的表格，比較利於排版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每張表格前請列出這是測量什麼的表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每個物理量都要有對應的符號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每個物理量都必須標上單位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表格絕對不可以跨頁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表格請列次序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數據及項目請對齊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注意有效位數</a:t>
            </a:r>
            <a:r>
              <a:rPr lang="en-US" altLang="en-US" dirty="0" smtClean="0">
                <a:latin typeface="+mn-ea"/>
              </a:rPr>
              <a:t/>
            </a:r>
            <a:br>
              <a:rPr lang="en-US" altLang="en-US" dirty="0" smtClean="0">
                <a:latin typeface="+mn-ea"/>
              </a:rPr>
            </a:br>
            <a:endParaRPr lang="en-US" altLang="zh-TW" dirty="0" smtClean="0">
              <a:latin typeface="+mn-ea"/>
            </a:endParaRPr>
          </a:p>
        </p:txBody>
      </p:sp>
      <p:sp>
        <p:nvSpPr>
          <p:cNvPr id="5" name="動作按鈕: 下一項 4">
            <a:hlinkClick r:id="rId4" action="ppaction://hlinksldjump" highlightClick="1"/>
          </p:cNvPr>
          <p:cNvSpPr/>
          <p:nvPr/>
        </p:nvSpPr>
        <p:spPr>
          <a:xfrm>
            <a:off x="8715372" y="6429396"/>
            <a:ext cx="428628" cy="42860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dirty="0" smtClean="0">
                <a:latin typeface="+mn-ea"/>
              </a:rPr>
              <a:t/>
            </a:r>
            <a:br>
              <a:rPr lang="en-US" altLang="zh-TW" sz="5400" dirty="0" smtClean="0">
                <a:latin typeface="+mn-ea"/>
              </a:rPr>
            </a:br>
            <a:endParaRPr lang="zh-TW" altLang="en-US" dirty="0"/>
          </a:p>
        </p:txBody>
      </p:sp>
      <p:pic>
        <p:nvPicPr>
          <p:cNvPr id="6146" name="Picture 2" descr="C:\Users\acer\Desktop\新增資料夾\DSCF3237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714356"/>
            <a:ext cx="7385075" cy="5538806"/>
          </a:xfrm>
          <a:prstGeom prst="rect">
            <a:avLst/>
          </a:prstGeom>
          <a:noFill/>
        </p:spPr>
      </p:pic>
      <p:sp>
        <p:nvSpPr>
          <p:cNvPr id="5" name="動作按鈕: 資訊 4">
            <a:hlinkClick r:id="rId4" action="ppaction://hlinksldjump" highlightClick="1"/>
          </p:cNvPr>
          <p:cNvSpPr/>
          <p:nvPr/>
        </p:nvSpPr>
        <p:spPr>
          <a:xfrm>
            <a:off x="8715404" y="6429396"/>
            <a:ext cx="428596" cy="428604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15816" y="272040"/>
            <a:ext cx="3168352" cy="564672"/>
          </a:xfrm>
        </p:spPr>
        <p:txBody>
          <a:bodyPr>
            <a:normAutofit fontScale="90000"/>
          </a:bodyPr>
          <a:lstStyle/>
          <a:p>
            <a:pPr algn="dist"/>
            <a:r>
              <a:rPr lang="zh-TW" altLang="en-US" dirty="0"/>
              <a:t>典型</a:t>
            </a:r>
            <a:r>
              <a:rPr lang="zh-TW" altLang="en-US" dirty="0" smtClean="0"/>
              <a:t>實驗主題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630243"/>
              </p:ext>
            </p:extLst>
          </p:nvPr>
        </p:nvGraphicFramePr>
        <p:xfrm>
          <a:off x="251520" y="1114062"/>
          <a:ext cx="8712965" cy="5267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8392"/>
                <a:gridCol w="1132301"/>
                <a:gridCol w="2972155"/>
                <a:gridCol w="1080117"/>
              </a:tblGrid>
              <a:tr h="720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</a:t>
                      </a:r>
                      <a:r>
                        <a:rPr lang="zh-TW" altLang="en-US" sz="2400" b="1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編號＆名稱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實驗室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</a:t>
                      </a:r>
                      <a:r>
                        <a:rPr lang="zh-TW" altLang="en-US" sz="2400" b="1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編號＆名稱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1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實驗室</a:t>
                      </a:r>
                      <a:endParaRPr lang="zh-TW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3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基本度量與數據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分析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5125" indent="-365125"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7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一維與二維力學振盪及駐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波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366">
                <a:tc>
                  <a:txBody>
                    <a:bodyPr/>
                    <a:lstStyle/>
                    <a:p>
                      <a:pPr marL="365125" indent="-365125"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運動軌跡與相關物理量測量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202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演示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轉動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力學 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125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42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向心力 實驗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3F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9: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簡諧運動 實驗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202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4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演示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運動學與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力學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125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熱力學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201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42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5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轉動慣量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　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3F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3400" indent="-533400"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11: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演示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波動力學與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熱力學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125 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室</a:t>
                      </a:r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6</a:t>
                      </a:r>
                      <a:r>
                        <a:rPr lang="en-US" altLang="zh-TW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: </a:t>
                      </a:r>
                      <a:r>
                        <a:rPr lang="zh-TW" altLang="en-US" sz="2400" u="none" strike="noStrike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碰撞運動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實驗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202</a:t>
                      </a:r>
                      <a:r>
                        <a:rPr lang="zh-TW" altLang="en-US" sz="2400" u="none" strike="noStrike" dirty="0" smtClean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室</a:t>
                      </a:r>
                      <a:endParaRPr lang="zh-TW" alt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72000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 dirty="0">
                        <a:solidFill>
                          <a:srgbClr val="9C0006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658" marR="6658" marT="665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9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cer\Desktop\新增資料夾\DSCF32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285728"/>
            <a:ext cx="4572032" cy="6096043"/>
          </a:xfrm>
          <a:prstGeom prst="rect">
            <a:avLst/>
          </a:prstGeom>
          <a:noFill/>
        </p:spPr>
      </p:pic>
      <p:pic>
        <p:nvPicPr>
          <p:cNvPr id="8197" name="Picture 5" descr="C:\Users\acer\Desktop\新增資料夾\DSCF32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928802"/>
            <a:ext cx="5807725" cy="4355794"/>
          </a:xfrm>
          <a:prstGeom prst="rect">
            <a:avLst/>
          </a:prstGeom>
          <a:noFill/>
        </p:spPr>
      </p:pic>
      <p:pic>
        <p:nvPicPr>
          <p:cNvPr id="8195" name="Picture 3" descr="C:\Users\acer\Desktop\新增資料夾\DSCF324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802" y="714356"/>
            <a:ext cx="5545786" cy="4159340"/>
          </a:xfrm>
          <a:prstGeom prst="rect">
            <a:avLst/>
          </a:prstGeom>
          <a:noFill/>
        </p:spPr>
      </p:pic>
      <p:pic>
        <p:nvPicPr>
          <p:cNvPr id="8196" name="Picture 4" descr="C:\Users\acer\Desktop\新增資料夾\DSCF323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714356"/>
            <a:ext cx="5712475" cy="4284356"/>
          </a:xfrm>
          <a:prstGeom prst="rect">
            <a:avLst/>
          </a:prstGeom>
          <a:noFill/>
        </p:spPr>
      </p:pic>
      <p:sp>
        <p:nvSpPr>
          <p:cNvPr id="10" name="動作按鈕: 資訊 9">
            <a:hlinkClick r:id="rId7" action="ppaction://hlinksldjump" highlightClick="1"/>
          </p:cNvPr>
          <p:cNvSpPr/>
          <p:nvPr/>
        </p:nvSpPr>
        <p:spPr>
          <a:xfrm>
            <a:off x="8715404" y="6429396"/>
            <a:ext cx="428596" cy="428604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五、結果與分析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484784"/>
            <a:ext cx="8748464" cy="5184466"/>
          </a:xfrm>
        </p:spPr>
        <p:txBody>
          <a:bodyPr>
            <a:normAutofit fontScale="70000" lnSpcReduction="20000"/>
          </a:bodyPr>
          <a:lstStyle/>
          <a:p>
            <a:pPr marL="273050" indent="357188"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作圖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每張圖之前請列出這是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什麼圖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座標軸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是什麼量一定要列出來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包含單位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畫出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3" action="ppaction://hlinksldjump"/>
              </a:rPr>
              <a:t>數據點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＋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fitting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的線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列出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fitting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的方程式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調整適合的</a:t>
            </a: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scale</a:t>
            </a: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(6)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可以將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4" action="ppaction://hlinksldjump"/>
              </a:rPr>
              <a:t>能夠比較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的數據畫在同一張圖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(7)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圖表請勿手工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5" action="ppaction://hlinksldjump"/>
              </a:rPr>
              <a:t>塗改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(8)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圖請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  <a:hlinkClick r:id="rId6" action="ppaction://hlinksldjump"/>
              </a:rPr>
              <a:t>清楚</a:t>
            </a:r>
            <a:endParaRPr lang="en-US" altLang="zh-TW" sz="39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lnSpc>
                <a:spcPct val="120000"/>
              </a:lnSpc>
              <a:buNone/>
            </a:pPr>
            <a:r>
              <a:rPr lang="en-US" altLang="zh-TW" sz="3900" dirty="0" smtClean="0">
                <a:latin typeface="標楷體" pitchFamily="65" charset="-120"/>
                <a:ea typeface="標楷體" pitchFamily="65" charset="-120"/>
              </a:rPr>
              <a:t>(9)</a:t>
            </a:r>
            <a:r>
              <a:rPr lang="zh-TW" altLang="en-US" sz="3900" dirty="0" smtClean="0">
                <a:latin typeface="標楷體" pitchFamily="65" charset="-120"/>
                <a:ea typeface="標楷體" pitchFamily="65" charset="-120"/>
              </a:rPr>
              <a:t>圖請不要超過文字邊界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動作按鈕: 下一項 3">
            <a:hlinkClick r:id="rId7" action="ppaction://hlinksldjump" highlightClick="1"/>
          </p:cNvPr>
          <p:cNvSpPr/>
          <p:nvPr/>
        </p:nvSpPr>
        <p:spPr>
          <a:xfrm>
            <a:off x="8715372" y="6357958"/>
            <a:ext cx="428628" cy="50004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cer\Desktop\新增資料夾\DSCF32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76672"/>
            <a:ext cx="7848872" cy="5886652"/>
          </a:xfrm>
          <a:prstGeom prst="rect">
            <a:avLst/>
          </a:prstGeom>
          <a:noFill/>
        </p:spPr>
      </p:pic>
      <p:sp>
        <p:nvSpPr>
          <p:cNvPr id="5" name="動作按鈕: 上一項 4">
            <a:hlinkClick r:id="rId4" action="ppaction://hlinksldjump" highlightClick="1"/>
          </p:cNvPr>
          <p:cNvSpPr/>
          <p:nvPr/>
        </p:nvSpPr>
        <p:spPr>
          <a:xfrm>
            <a:off x="8715372" y="6429396"/>
            <a:ext cx="428628" cy="42860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cer\Desktop\新增資料夾\DSCF32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067" y="1196752"/>
            <a:ext cx="8359144" cy="4752528"/>
          </a:xfrm>
          <a:prstGeom prst="rect">
            <a:avLst/>
          </a:prstGeom>
          <a:noFill/>
        </p:spPr>
      </p:pic>
      <p:sp>
        <p:nvSpPr>
          <p:cNvPr id="3" name="動作按鈕: 上一項 2">
            <a:hlinkClick r:id="rId4" action="ppaction://hlinksldjump" highlightClick="1"/>
          </p:cNvPr>
          <p:cNvSpPr/>
          <p:nvPr/>
        </p:nvSpPr>
        <p:spPr>
          <a:xfrm>
            <a:off x="8715372" y="6429396"/>
            <a:ext cx="428628" cy="42860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cer\Desktop\新增資料夾\DSCF32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214289"/>
            <a:ext cx="3930230" cy="2947673"/>
          </a:xfrm>
          <a:prstGeom prst="rect">
            <a:avLst/>
          </a:prstGeom>
          <a:noFill/>
        </p:spPr>
      </p:pic>
      <p:pic>
        <p:nvPicPr>
          <p:cNvPr id="11267" name="Picture 3" descr="C:\Users\acer\Desktop\新增資料夾\DSCF32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1700808"/>
            <a:ext cx="4000496" cy="3000372"/>
          </a:xfrm>
          <a:prstGeom prst="rect">
            <a:avLst/>
          </a:prstGeom>
          <a:noFill/>
        </p:spPr>
      </p:pic>
      <p:pic>
        <p:nvPicPr>
          <p:cNvPr id="11268" name="Picture 4" descr="C:\Users\acer\Desktop\新增資料夾\DSCF324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285" y="3429000"/>
            <a:ext cx="4093213" cy="3069910"/>
          </a:xfrm>
          <a:prstGeom prst="rect">
            <a:avLst/>
          </a:prstGeom>
          <a:noFill/>
        </p:spPr>
      </p:pic>
      <p:sp>
        <p:nvSpPr>
          <p:cNvPr id="5" name="動作按鈕: 上一項 4">
            <a:hlinkClick r:id="rId6" action="ppaction://hlinksldjump" highlightClick="1"/>
          </p:cNvPr>
          <p:cNvSpPr/>
          <p:nvPr/>
        </p:nvSpPr>
        <p:spPr>
          <a:xfrm>
            <a:off x="8715372" y="6429396"/>
            <a:ext cx="428628" cy="42860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cer\Desktop\新增資料夾\DSCF32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0"/>
            <a:ext cx="5418316" cy="6858000"/>
          </a:xfrm>
          <a:prstGeom prst="rect">
            <a:avLst/>
          </a:prstGeom>
          <a:noFill/>
        </p:spPr>
      </p:pic>
      <p:sp>
        <p:nvSpPr>
          <p:cNvPr id="3" name="動作按鈕: 上一項 2">
            <a:hlinkClick r:id="rId4" action="ppaction://hlinksldjump" highlightClick="1"/>
          </p:cNvPr>
          <p:cNvSpPr/>
          <p:nvPr/>
        </p:nvSpPr>
        <p:spPr>
          <a:xfrm>
            <a:off x="8715372" y="6429396"/>
            <a:ext cx="428628" cy="42860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五、結果與分析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 marL="273050" indent="357188">
              <a:buNone/>
            </a:pPr>
            <a:r>
              <a:rPr lang="en-US" altLang="zh-TW" sz="40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分析</a:t>
            </a:r>
            <a:endParaRPr lang="en-US" altLang="zh-TW" sz="4000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所有公認值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理論值、計算值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應該在此現身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計算過程必須要說明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(3)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請不要將電腦算的數字直接抓下來用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(4)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試著找出數據背後的意義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(5)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實驗誤差要說明分析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1262063" indent="-273050">
              <a:buNone/>
            </a:pPr>
            <a:r>
              <a:rPr lang="en-US" altLang="en-US" dirty="0" smtClean="0">
                <a:latin typeface="+mn-ea"/>
              </a:rPr>
              <a:t/>
            </a:r>
            <a:br>
              <a:rPr lang="en-US" altLang="en-US" dirty="0" smtClean="0">
                <a:latin typeface="+mn-ea"/>
              </a:rPr>
            </a:br>
            <a:endParaRPr lang="en-US" altLang="zh-TW" dirty="0" smtClean="0">
              <a:latin typeface="+mn-ea"/>
            </a:endParaRPr>
          </a:p>
        </p:txBody>
      </p:sp>
      <p:sp>
        <p:nvSpPr>
          <p:cNvPr id="4" name="動作按鈕: 起點 3">
            <a:hlinkClick r:id="rId3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六、問題討論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273050" indent="357188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請寫出題目再回答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1169988" indent="-539750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問題的來源可以是書上的網路上的你做實驗遇到的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…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等。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1169988" indent="-539750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將預報預測的結果與做完實驗之後做比較，試著討論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algn="ctr">
              <a:buNone/>
            </a:pPr>
            <a:r>
              <a:rPr lang="en-US" altLang="en-US" dirty="0" smtClean="0">
                <a:latin typeface="+mn-ea"/>
              </a:rPr>
              <a:t/>
            </a:r>
            <a:br>
              <a:rPr lang="en-US" altLang="en-US" dirty="0" smtClean="0">
                <a:latin typeface="+mn-ea"/>
              </a:rPr>
            </a:br>
            <a:endParaRPr lang="en-US" altLang="zh-TW" dirty="0" smtClean="0">
              <a:latin typeface="+mn-ea"/>
            </a:endParaRPr>
          </a:p>
        </p:txBody>
      </p:sp>
      <p:sp>
        <p:nvSpPr>
          <p:cNvPr id="4" name="動作按鈕: 起點 3">
            <a:hlinkClick r:id="rId3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七、心得與建議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</p:txBody>
      </p:sp>
      <p:pic>
        <p:nvPicPr>
          <p:cNvPr id="13314" name="Picture 2" descr="C:\Users\acer\Desktop\新增資料夾\DSCF32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785926"/>
            <a:ext cx="6429420" cy="4822065"/>
          </a:xfrm>
          <a:prstGeom prst="rect">
            <a:avLst/>
          </a:prstGeom>
          <a:noFill/>
        </p:spPr>
      </p:pic>
      <p:pic>
        <p:nvPicPr>
          <p:cNvPr id="13316" name="Picture 4" descr="C:\Users\acer\Desktop\新增資料夾\DSCF32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1643050"/>
            <a:ext cx="5429288" cy="4071967"/>
          </a:xfrm>
          <a:prstGeom prst="rect">
            <a:avLst/>
          </a:prstGeom>
          <a:noFill/>
        </p:spPr>
      </p:pic>
      <p:pic>
        <p:nvPicPr>
          <p:cNvPr id="13315" name="Picture 3" descr="C:\Users\acer\Desktop\新增資料夾\DSCF32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08" y="1250165"/>
            <a:ext cx="6000792" cy="4500594"/>
          </a:xfrm>
          <a:prstGeom prst="rect">
            <a:avLst/>
          </a:prstGeom>
          <a:noFill/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5000628" y="214290"/>
            <a:ext cx="3643338" cy="1500174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寫就對了</a:t>
            </a: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!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/>
            </a:r>
            <a:b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</a:b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動作按鈕: 起點 7">
            <a:hlinkClick r:id="rId6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八、參考資料  九、附錄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82442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dirty="0" smtClean="0">
              <a:latin typeface="+mn-ea"/>
            </a:endParaRPr>
          </a:p>
          <a:p>
            <a:pPr marL="273050" indent="357188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網路上的資料請附網址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1169988" indent="-539750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書本的參考資料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1169988" indent="-539750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較繁雜的計算過程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  <a:p>
            <a:pPr marL="1169988" indent="-539750">
              <a:buNone/>
            </a:pP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助教簽名的原始數據</a:t>
            </a:r>
            <a:endParaRPr lang="en-US" altLang="zh-TW" sz="36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動作按鈕: 起點 3">
            <a:hlinkClick r:id="rId3" action="ppaction://hlinksldjump" highlightClick="1"/>
          </p:cNvPr>
          <p:cNvSpPr/>
          <p:nvPr/>
        </p:nvSpPr>
        <p:spPr>
          <a:xfrm>
            <a:off x="8572528" y="6357958"/>
            <a:ext cx="571472" cy="500042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課程說明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透過實驗驗證普通物理課程中所學習到的各種物理定律和物理現象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熟悉實驗中所用到的儀器、器材、測量方法和操作技術，及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解決</a:t>
            </a:r>
            <a:r>
              <a:rPr lang="zh-TW" altLang="en-US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問題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能力與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數據分析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能力。</a:t>
            </a:r>
          </a:p>
          <a:p>
            <a:pPr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上學期主要著重在</a:t>
            </a:r>
            <a:r>
              <a:rPr lang="zh-TW" altLang="zh-TW" sz="24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基本度量、運動學、力學、熱力學和力學波動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等古典物理學領域的基本物理實驗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35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演示實驗注意事項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TW" altLang="zh-TW" sz="24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不需寫預報、也沒有小考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，但先上網找相關的資料</a:t>
            </a:r>
          </a:p>
          <a:p>
            <a:pPr lvl="0"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演示實驗沒有組別限制，可自由行動。</a:t>
            </a:r>
          </a:p>
          <a:p>
            <a:pPr lvl="0"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演示實驗的紀錄可用畫圖、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照片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、影片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等方式呈現，加上資料搜尋，作成一份報告，在下次上實驗課繳交。</a:t>
            </a:r>
          </a:p>
          <a:p>
            <a:pPr lvl="0">
              <a:lnSpc>
                <a:spcPct val="150000"/>
              </a:lnSpc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報告內容包括：</a:t>
            </a:r>
            <a:r>
              <a:rPr lang="zh-TW" altLang="zh-TW" sz="24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原理、現象記錄、問題討論、生活應用</a:t>
            </a:r>
            <a:endParaRPr lang="zh-TW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14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補做實驗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若有請假等原因，無法在時間內完成實驗，需要補做實驗，請在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三日內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3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成績計算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報告成績：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預報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結報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，以及</a:t>
            </a:r>
            <a:r>
              <a:rPr lang="zh-TW" altLang="zh-TW" sz="24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演示實驗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報告。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>
              <a:lnSpc>
                <a:spcPct val="150000"/>
              </a:lnSpc>
              <a:buNone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　　　　　　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實驗報告成績至少佔學期成績的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60%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筆試成績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：預習考、隨堂考、期中考、期末考等。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89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物－實驗課的好物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TW" altLang="zh-TW" sz="32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必備</a:t>
            </a:r>
            <a:r>
              <a:rPr lang="en-US" altLang="zh-TW" sz="32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!</a:t>
            </a:r>
            <a:endParaRPr lang="zh-TW" altLang="zh-TW" sz="3200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數張的計算紙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不小心弄丟也不會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傷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心的文具</a:t>
            </a: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能算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三角函數及對數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的工程計算機</a:t>
            </a: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精心製作的預報、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數據表格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和課本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或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講義</a:t>
            </a: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既期待又怕受傷害的心情</a:t>
            </a: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zh-TW" sz="2800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加值配備</a:t>
            </a: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能拍照的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手機或數位相機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製作圖文並茂的報告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!</a:t>
            </a:r>
            <a:endParaRPr lang="zh-TW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有示波器的實驗通常須畫圖，相機是你省時的好夥伴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!)</a:t>
            </a:r>
            <a:endParaRPr lang="zh-TW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zh-TW" sz="3200" dirty="0" smtClean="0">
                <a:latin typeface="標楷體" pitchFamily="65" charset="-120"/>
                <a:ea typeface="標楷體" pitchFamily="65" charset="-120"/>
              </a:rPr>
              <a:t>筆電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物－實驗課的好物</a:t>
            </a:r>
            <a:endParaRPr lang="zh-TW" altLang="en-US" dirty="0"/>
          </a:p>
        </p:txBody>
      </p:sp>
      <p:pic>
        <p:nvPicPr>
          <p:cNvPr id="4098" name="Picture 2" descr="檢視完整大小圖片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4293096"/>
            <a:ext cx="2952328" cy="23857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0" y="1402904"/>
            <a:ext cx="9144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3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請多利用普通物理實驗網站</a:t>
            </a:r>
            <a:endParaRPr kumimoji="1" lang="en-US" altLang="zh-TW" sz="36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600" dirty="0" smtClean="0">
                <a:solidFill>
                  <a:srgbClr val="0070C0"/>
                </a:solidFill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保持</a:t>
            </a:r>
            <a:r>
              <a:rPr kumimoji="1" lang="en-US" altLang="zh-TW" sz="3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標楷體" pitchFamily="65" charset="-120"/>
                <a:cs typeface="Times New Roman" pitchFamily="18" charset="0"/>
              </a:rPr>
              <a:t>e-mail</a:t>
            </a:r>
            <a:r>
              <a:rPr kumimoji="1" lang="zh-TW" altLang="en-US" sz="3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itchFamily="34" charset="0"/>
                <a:ea typeface="標楷體" pitchFamily="65" charset="-120"/>
                <a:cs typeface="Times New Roman" pitchFamily="18" charset="0"/>
              </a:rPr>
              <a:t>是可用的</a:t>
            </a:r>
            <a:endParaRPr kumimoji="1" lang="en-US" altLang="zh-TW" sz="36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Calibri" pitchFamily="34" charset="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600" dirty="0" smtClean="0">
                <a:solidFill>
                  <a:srgbClr val="0070C0"/>
                </a:solidFill>
                <a:latin typeface="Calibri" pitchFamily="34" charset="0"/>
                <a:ea typeface="標楷體" pitchFamily="65" charset="-120"/>
                <a:cs typeface="Times New Roman" pitchFamily="18" charset="0"/>
              </a:rPr>
              <a:t>龜島班版也要留意</a:t>
            </a:r>
            <a:endParaRPr kumimoji="1" lang="en-US" altLang="zh-TW" sz="3600" dirty="0" smtClean="0">
              <a:solidFill>
                <a:srgbClr val="0070C0"/>
              </a:solidFill>
              <a:latin typeface="Calibri" pitchFamily="34" charset="0"/>
              <a:ea typeface="標楷體" pitchFamily="65" charset="-12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新的訊息很可能會公布在上面</a:t>
            </a:r>
            <a:endParaRPr kumimoji="1" lang="zh-TW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TW" sz="36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1680" y="4089266"/>
            <a:ext cx="608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華康少女文字W3" pitchFamily="81" charset="-120"/>
                <a:ea typeface="華康少女文字W3" pitchFamily="81" charset="-120"/>
              </a:rPr>
              <a:t>或著   你擁有一個好室友</a:t>
            </a:r>
            <a:endParaRPr lang="zh-TW" altLang="en-US" sz="4000" b="1" dirty="0">
              <a:solidFill>
                <a:srgbClr val="FF0000"/>
              </a:solidFill>
              <a:latin typeface="華康少女文字W3" pitchFamily="81" charset="-120"/>
              <a:ea typeface="華康少女文字W3" pitchFamily="81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59632" y="170080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人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3728" y="450912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事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48264" y="162880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時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2200" y="450912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地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60" y="2780928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79912" y="2539516"/>
            <a:ext cx="387798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物理實驗</a:t>
            </a:r>
            <a:endParaRPr lang="en-US" altLang="zh-TW" sz="7200" dirty="0" smtClean="0">
              <a:latin typeface="華康行書體" pitchFamily="65" charset="-120"/>
              <a:ea typeface="華康行書體" pitchFamily="65" charset="-120"/>
            </a:endParaRPr>
          </a:p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搞定！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pic>
        <p:nvPicPr>
          <p:cNvPr id="11" name="Picture 6" descr="C:\Users\hsin\Desktop\普物實驗\P91410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68469"/>
            <a:ext cx="3024336" cy="42504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9191E-6 L 0.31493 0.16786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63006E-6 L 0.22049 -0.23076 " pathEditMode="relative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27746E-6 L -0.28907 0.1852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0" y="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5723E-6 L -0.22605 -0.2235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0" y="-1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9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17333" y="1967349"/>
            <a:ext cx="526297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atin typeface="華康正顏楷體W5" pitchFamily="65" charset="-120"/>
                <a:ea typeface="華康正顏楷體W5" pitchFamily="65" charset="-120"/>
              </a:rPr>
              <a:t>A</a:t>
            </a:r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班</a:t>
            </a:r>
            <a:r>
              <a:rPr lang="en-US" altLang="zh-TW" sz="4400" dirty="0" smtClean="0">
                <a:latin typeface="華康正顏楷體W5" pitchFamily="65" charset="-120"/>
                <a:ea typeface="華康正顏楷體W5" pitchFamily="65" charset="-120"/>
              </a:rPr>
              <a:t>(13)</a:t>
            </a:r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：</a:t>
            </a:r>
            <a:endParaRPr lang="en-US" altLang="zh-TW" sz="4400" dirty="0" smtClean="0">
              <a:latin typeface="華康正顏楷體W5" pitchFamily="65" charset="-120"/>
              <a:ea typeface="華康正顏楷體W5" pitchFamily="65" charset="-120"/>
            </a:endParaRPr>
          </a:p>
          <a:p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基本度量與數據分析</a:t>
            </a:r>
            <a:endParaRPr lang="en-US" altLang="zh-TW" sz="4400" dirty="0" smtClean="0">
              <a:latin typeface="華康正顏楷體W5" pitchFamily="65" charset="-120"/>
              <a:ea typeface="華康正顏楷體W5" pitchFamily="65" charset="-120"/>
            </a:endParaRPr>
          </a:p>
          <a:p>
            <a:endParaRPr lang="en-US" altLang="zh-TW" sz="4400" dirty="0" smtClean="0">
              <a:latin typeface="華康正顏楷體W5" pitchFamily="65" charset="-120"/>
              <a:ea typeface="華康正顏楷體W5" pitchFamily="65" charset="-120"/>
            </a:endParaRPr>
          </a:p>
          <a:p>
            <a:r>
              <a:rPr lang="en-US" altLang="zh-TW" sz="4400" dirty="0" smtClean="0">
                <a:latin typeface="華康正顏楷體W5" pitchFamily="65" charset="-120"/>
                <a:ea typeface="華康正顏楷體W5" pitchFamily="65" charset="-120"/>
              </a:rPr>
              <a:t>B</a:t>
            </a:r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班</a:t>
            </a:r>
            <a:r>
              <a:rPr lang="en-US" altLang="zh-TW" sz="4400" dirty="0" smtClean="0">
                <a:latin typeface="華康正顏楷體W5" pitchFamily="65" charset="-120"/>
                <a:ea typeface="華康正顏楷體W5" pitchFamily="65" charset="-120"/>
              </a:rPr>
              <a:t>(14)</a:t>
            </a:r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：</a:t>
            </a:r>
            <a:endParaRPr lang="en-US" altLang="zh-TW" sz="4400" dirty="0" smtClean="0">
              <a:latin typeface="華康正顏楷體W5" pitchFamily="65" charset="-120"/>
              <a:ea typeface="華康正顏楷體W5" pitchFamily="65" charset="-120"/>
            </a:endParaRPr>
          </a:p>
          <a:p>
            <a:r>
              <a:rPr lang="zh-TW" altLang="en-US" sz="4400" dirty="0" smtClean="0">
                <a:latin typeface="華康正顏楷體W5" pitchFamily="65" charset="-120"/>
                <a:ea typeface="華康正顏楷體W5" pitchFamily="65" charset="-120"/>
              </a:rPr>
              <a:t>講解與檢討</a:t>
            </a:r>
            <a:endParaRPr lang="zh-TW" altLang="en-US" sz="4400" dirty="0">
              <a:latin typeface="華康正顏楷體W5" pitchFamily="65" charset="-120"/>
              <a:ea typeface="華康正顏楷體W5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9552" y="9087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華康正顏楷體W5" pitchFamily="65" charset="-120"/>
                <a:ea typeface="華康正顏楷體W5" pitchFamily="65" charset="-120"/>
              </a:rPr>
              <a:t>下禮拜</a:t>
            </a:r>
            <a:r>
              <a:rPr lang="en-US" altLang="zh-TW" sz="3200" dirty="0" smtClean="0">
                <a:latin typeface="華康正顏楷體W5" pitchFamily="65" charset="-120"/>
                <a:ea typeface="華康正顏楷體W5" pitchFamily="65" charset="-120"/>
              </a:rPr>
              <a:t>......</a:t>
            </a:r>
            <a:endParaRPr lang="zh-TW" altLang="en-US" sz="3200" dirty="0">
              <a:latin typeface="華康正顏楷體W5" pitchFamily="65" charset="-120"/>
              <a:ea typeface="華康正顏楷體W5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er\Desktop\新增資料夾\DSCF3232.JPG">
            <a:hlinkClick r:id="rId3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14" y="1071546"/>
            <a:ext cx="6524671" cy="4893503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驗證並了解物理學的</a:t>
            </a:r>
            <a:r>
              <a:rPr lang="zh-TW" altLang="zh-TW" sz="2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基本定律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和現象。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熟悉各種</a:t>
            </a:r>
            <a:r>
              <a:rPr lang="zh-TW" altLang="zh-TW" sz="2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儀器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，並正確使用儀器的方法和態度。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處理與分析的能力，加強使用</a:t>
            </a:r>
            <a:r>
              <a:rPr lang="zh-TW" altLang="zh-TW" sz="28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工程計算機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及</a:t>
            </a:r>
            <a:r>
              <a:rPr lang="zh-TW" altLang="zh-TW" sz="28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電腦數據分析軟體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之應用能力。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訓練撰寫實驗報告和上台</a:t>
            </a:r>
            <a:r>
              <a:rPr lang="zh-TW" altLang="zh-TW" sz="28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簡報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的能力，特別上台簡報的台風和能力。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SzPct val="70000"/>
            </a:pP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物理學科在</a:t>
            </a:r>
            <a:r>
              <a:rPr lang="zh-TW" altLang="zh-TW" sz="28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日常生活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上的應用原理和操作。</a:t>
            </a:r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5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hlinkClick r:id="rId3" action="ppaction://hlinksldjump"/>
          </p:cNvPr>
          <p:cNvSpPr txBox="1"/>
          <p:nvPr/>
        </p:nvSpPr>
        <p:spPr>
          <a:xfrm>
            <a:off x="1259632" y="170080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人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5" name="矩形 4">
            <a:hlinkClick r:id="rId4" action="ppaction://hlinksldjump"/>
          </p:cNvPr>
          <p:cNvSpPr/>
          <p:nvPr/>
        </p:nvSpPr>
        <p:spPr>
          <a:xfrm>
            <a:off x="2123728" y="450912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事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6" name="矩形 5">
            <a:hlinkClick r:id="rId5" action="ppaction://hlinksldjump"/>
          </p:cNvPr>
          <p:cNvSpPr/>
          <p:nvPr/>
        </p:nvSpPr>
        <p:spPr>
          <a:xfrm>
            <a:off x="6948264" y="162880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時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7" name="矩形 6">
            <a:hlinkClick r:id="rId6" action="ppaction://hlinksldjump"/>
          </p:cNvPr>
          <p:cNvSpPr/>
          <p:nvPr/>
        </p:nvSpPr>
        <p:spPr>
          <a:xfrm>
            <a:off x="6372200" y="450912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地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60" y="2780928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>
                <a:latin typeface="華康行書體" pitchFamily="65" charset="-120"/>
                <a:ea typeface="華康行書體" pitchFamily="65" charset="-120"/>
              </a:rPr>
              <a:t>物</a:t>
            </a:r>
            <a:endParaRPr lang="zh-TW" altLang="en-US" sz="7200" dirty="0">
              <a:latin typeface="華康行書體" pitchFamily="65" charset="-120"/>
              <a:ea typeface="華康行書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16632"/>
            <a:ext cx="8496944" cy="679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		</a:t>
            </a:r>
            <a:endParaRPr kumimoji="1" lang="zh-TW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新細明體" pitchFamily="18" charset="-120"/>
            </a:endParaRPr>
          </a:p>
          <a:p>
            <a:pPr marL="274638" indent="-274638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實驗室分機 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endParaRPr lang="en-US" altLang="zh-TW" sz="3200" b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441325" indent="-76200" eaLnBrk="0" fontAlgn="base" hangingPunct="0">
              <a:spcBef>
                <a:spcPts val="600"/>
              </a:spcBef>
              <a:spcAft>
                <a:spcPct val="0"/>
              </a:spcAft>
              <a:buSzPct val="80000"/>
            </a:pPr>
            <a:r>
              <a:rPr lang="en-US" altLang="zh-TW" sz="3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03-57-42562  &amp; 03-51-62573</a:t>
            </a:r>
            <a:endParaRPr lang="en-US" altLang="zh-TW" sz="30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274638" marR="0" lvl="0" indent="-274638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</a:pPr>
            <a:r>
              <a: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普物實驗課召集人</a:t>
            </a:r>
            <a:endParaRPr kumimoji="1" lang="en-US" altLang="zh-TW" sz="3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戴明鳳教授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0920-964622</a:t>
            </a: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E-mail: mftai@phys.nthu.edu.tw</a:t>
            </a: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Line ID: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mftai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綜</a:t>
            </a:r>
            <a:r>
              <a:rPr lang="zh-TW" altLang="en-US" sz="28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三館普物辦公室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R123</a:t>
            </a: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施宙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聰教授：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365125" marR="0" lvl="0" indent="-36512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</a:pPr>
            <a:r>
              <a:rPr kumimoji="1" lang="zh-TW" altLang="en-US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技術員：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普物辦公室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R123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＆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R132 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室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0" indent="365125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李芳瑜助理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實驗課程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網站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器材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	</a:t>
            </a:r>
          </a:p>
          <a:p>
            <a:pPr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林錦言助理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實驗器材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助教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	</a:t>
            </a:r>
          </a:p>
          <a:p>
            <a:pPr lvl="0" indent="355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相關顧問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林家賢、</a:t>
            </a:r>
            <a:r>
              <a:rPr lang="zh-TW" altLang="en-US" sz="28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廖偉翔科普助理 </a:t>
            </a:r>
            <a:endParaRPr lang="en-US" altLang="zh-TW" sz="28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動作按鈕: 返回 2">
            <a:hlinkClick r:id="rId2" action="ppaction://hlinksldjump" highlightClick="1"/>
          </p:cNvPr>
          <p:cNvSpPr/>
          <p:nvPr/>
        </p:nvSpPr>
        <p:spPr>
          <a:xfrm>
            <a:off x="8604448" y="5805264"/>
            <a:ext cx="288032" cy="36004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 descr="http://www.phys.nthu.edu.tw/c_teacher/photo/mftai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78806" y="987232"/>
            <a:ext cx="2739530" cy="2547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22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305800" cy="11430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人－他是何方神聖？</a:t>
            </a:r>
            <a:endParaRPr lang="zh-TW" altLang="en-US" sz="4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9552" y="15567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latin typeface="華康行書體" pitchFamily="65" charset="-120"/>
                <a:ea typeface="華康行書體" pitchFamily="65" charset="-120"/>
              </a:rPr>
              <a:t>助教群</a:t>
            </a:r>
            <a:endParaRPr lang="zh-TW" altLang="en-US" sz="3600" dirty="0">
              <a:latin typeface="華康行書體" pitchFamily="65" charset="-120"/>
              <a:ea typeface="華康行書體" pitchFamily="65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0781"/>
              </p:ext>
            </p:extLst>
          </p:nvPr>
        </p:nvGraphicFramePr>
        <p:xfrm>
          <a:off x="539552" y="2348880"/>
          <a:ext cx="8208912" cy="29831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8152"/>
                <a:gridCol w="3096344"/>
                <a:gridCol w="2088232"/>
                <a:gridCol w="1656184"/>
              </a:tblGrid>
              <a:tr h="5966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助教姓名</a:t>
                      </a:r>
                      <a:endParaRPr lang="zh-TW" altLang="en-US" sz="24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電子郵件信箱</a:t>
                      </a:r>
                      <a:endParaRPr lang="zh-TW" altLang="en-US" sz="24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手機</a:t>
                      </a:r>
                      <a:endParaRPr lang="zh-TW" altLang="en-US" sz="24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系所</a:t>
                      </a:r>
                      <a:endParaRPr lang="zh-TW" altLang="en-US" sz="2400" b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吳玟秀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igig5050@gamil.com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430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0973685616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物理系碩二</a:t>
                      </a:r>
                      <a:endParaRPr lang="en-US" altLang="zh-TW" sz="2400" b="0" i="0" u="none" strike="noStrike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江至淳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jink_5536@yahoo.com.tw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0934331105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電子所碩二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吳承平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chengping8396@gmail.com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0911380846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電子所碩二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66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施雲騰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chihpopo@gmail.com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0933476756</a:t>
                      </a:r>
                    </a:p>
                  </a:txBody>
                  <a:tcPr marL="7620" marR="7620" marT="762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光電所碩二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2191</TotalTime>
  <Words>2141</Words>
  <Application>Microsoft Macintosh PowerPoint</Application>
  <PresentationFormat>On-screen Show (4:3)</PresentationFormat>
  <Paragraphs>418</Paragraphs>
  <Slides>58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Arial Unicode MS</vt:lpstr>
      <vt:lpstr>Wingdings</vt:lpstr>
      <vt:lpstr>微軟正黑體</vt:lpstr>
      <vt:lpstr>新細明體</vt:lpstr>
      <vt:lpstr>標楷體</vt:lpstr>
      <vt:lpstr>華康娃娃體W7</vt:lpstr>
      <vt:lpstr>華康少女文字W3</vt:lpstr>
      <vt:lpstr>華康抖抖體W5</vt:lpstr>
      <vt:lpstr>華康正顏楷體W5</vt:lpstr>
      <vt:lpstr>華康行書體</vt:lpstr>
      <vt:lpstr>華康龍門石碑</vt:lpstr>
      <vt:lpstr>Arial</vt:lpstr>
      <vt:lpstr>Calibri</vt:lpstr>
      <vt:lpstr>Constantia</vt:lpstr>
      <vt:lpstr>Times New Roman</vt:lpstr>
      <vt:lpstr>Wingdings 2</vt:lpstr>
      <vt:lpstr>流線</vt:lpstr>
      <vt:lpstr>普通物理實驗課程 說明與簡介</vt:lpstr>
      <vt:lpstr>PowerPoint Presentation</vt:lpstr>
      <vt:lpstr>PowerPoint Presentation</vt:lpstr>
      <vt:lpstr>典型實驗主題</vt:lpstr>
      <vt:lpstr>課程說明</vt:lpstr>
      <vt:lpstr>課程目的</vt:lpstr>
      <vt:lpstr>PowerPoint Presentation</vt:lpstr>
      <vt:lpstr>PowerPoint Presentation</vt:lpstr>
      <vt:lpstr>人－他是何方神聖？</vt:lpstr>
      <vt:lpstr>PowerPoint Presentation</vt:lpstr>
      <vt:lpstr>PowerPoint Presentation</vt:lpstr>
      <vt:lpstr>PowerPoint Presentation</vt:lpstr>
      <vt:lpstr>地－這裡是哪裡？</vt:lpstr>
      <vt:lpstr>地－這裡是哪裡？</vt:lpstr>
      <vt:lpstr>地－這裡是哪裡？</vt:lpstr>
      <vt:lpstr>PowerPoint Presentation</vt:lpstr>
      <vt:lpstr>人－他是何方神聖？</vt:lpstr>
      <vt:lpstr>人－他是何方神聖？</vt:lpstr>
      <vt:lpstr>時－甚麼時候要到？</vt:lpstr>
      <vt:lpstr>時－甚麼時候才可以走......</vt:lpstr>
      <vt:lpstr>PowerPoint Presentation</vt:lpstr>
      <vt:lpstr>事－來到這裡要幹嘛？</vt:lpstr>
      <vt:lpstr>實驗課注意事項</vt:lpstr>
      <vt:lpstr>實驗報告規定</vt:lpstr>
      <vt:lpstr>報告內容</vt:lpstr>
      <vt:lpstr>報告內容</vt:lpstr>
      <vt:lpstr>PowerPoint Presentation</vt:lpstr>
      <vt:lpstr>實驗報告基本概念</vt:lpstr>
      <vt:lpstr>報告格式</vt:lpstr>
      <vt:lpstr>報告可以這樣寫...</vt:lpstr>
      <vt:lpstr>一、目的</vt:lpstr>
      <vt:lpstr>二、原理</vt:lpstr>
      <vt:lpstr>PowerPoint Presentation</vt:lpstr>
      <vt:lpstr>三、儀器</vt:lpstr>
      <vt:lpstr>四、步驟</vt:lpstr>
      <vt:lpstr>PowerPoint Presentation</vt:lpstr>
      <vt:lpstr>五、結果與分析</vt:lpstr>
      <vt:lpstr>五、結果與分析</vt:lpstr>
      <vt:lpstr> </vt:lpstr>
      <vt:lpstr>PowerPoint Presentation</vt:lpstr>
      <vt:lpstr>五、結果與分析</vt:lpstr>
      <vt:lpstr>PowerPoint Presentation</vt:lpstr>
      <vt:lpstr>PowerPoint Presentation</vt:lpstr>
      <vt:lpstr>PowerPoint Presentation</vt:lpstr>
      <vt:lpstr>PowerPoint Presentation</vt:lpstr>
      <vt:lpstr>五、結果與分析</vt:lpstr>
      <vt:lpstr>六、問題討論</vt:lpstr>
      <vt:lpstr>七、心得與建議</vt:lpstr>
      <vt:lpstr>八、參考資料  九、附錄</vt:lpstr>
      <vt:lpstr>演示實驗注意事項</vt:lpstr>
      <vt:lpstr>補做實驗</vt:lpstr>
      <vt:lpstr>成績計算</vt:lpstr>
      <vt:lpstr>物－實驗課的好物</vt:lpstr>
      <vt:lpstr>物－實驗課的好物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100上普通物理實驗(一) 課程說明與簡介</dc:title>
  <dc:creator>hsin</dc:creator>
  <cp:lastModifiedBy>Microsoft Office User</cp:lastModifiedBy>
  <cp:revision>155</cp:revision>
  <dcterms:created xsi:type="dcterms:W3CDTF">2011-09-14T13:12:09Z</dcterms:created>
  <dcterms:modified xsi:type="dcterms:W3CDTF">2018-09-07T05:49:53Z</dcterms:modified>
</cp:coreProperties>
</file>